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0" r:id="rId4"/>
    <p:sldId id="264" r:id="rId5"/>
    <p:sldId id="268" r:id="rId6"/>
    <p:sldId id="266" r:id="rId7"/>
    <p:sldId id="273" r:id="rId8"/>
    <p:sldId id="269" r:id="rId9"/>
    <p:sldId id="274" r:id="rId10"/>
    <p:sldId id="270" r:id="rId11"/>
    <p:sldId id="272" r:id="rId12"/>
    <p:sldId id="275" r:id="rId13"/>
    <p:sldId id="277" r:id="rId14"/>
    <p:sldId id="276" r:id="rId15"/>
    <p:sldId id="267" r:id="rId16"/>
    <p:sldId id="262" r:id="rId17"/>
    <p:sldId id="278"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4"/>
    <p:restoredTop sz="77436"/>
  </p:normalViewPr>
  <p:slideViewPr>
    <p:cSldViewPr snapToGrid="0" snapToObjects="1">
      <p:cViewPr>
        <p:scale>
          <a:sx n="114" d="100"/>
          <a:sy n="114" d="100"/>
        </p:scale>
        <p:origin x="184" y="-21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EE670-22CE-B745-8DEE-48EB95343DBA}" type="datetimeFigureOut">
              <a:rPr lang="en-US" smtClean="0"/>
              <a:t>3/13/20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DDC12-A443-5E41-9BDB-A23AE0845FA9}" type="slidenum">
              <a:rPr lang="en-US" smtClean="0"/>
              <a:t>‹#›</a:t>
            </a:fld>
            <a:endParaRPr lang="en-US"/>
          </a:p>
        </p:txBody>
      </p:sp>
    </p:spTree>
    <p:extLst>
      <p:ext uri="{BB962C8B-B14F-4D97-AF65-F5344CB8AC3E}">
        <p14:creationId xmlns:p14="http://schemas.microsoft.com/office/powerpoint/2010/main" val="4157736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1. Longitudinal trends in mean telomere length (</a:t>
            </a:r>
            <a:r>
              <a:rPr lang="en-US" b="1" dirty="0" err="1"/>
              <a:t>TeloFISH</a:t>
            </a:r>
            <a:r>
              <a:rPr lang="en-US" b="1" dirty="0"/>
              <a:t>) during IMRT for patient cohort. </a:t>
            </a:r>
            <a:r>
              <a:rPr lang="en-US" b="0" dirty="0"/>
              <a:t>Mean telomere length by </a:t>
            </a:r>
            <a:r>
              <a:rPr lang="en-US" b="0" dirty="0" err="1"/>
              <a:t>TeloFISH</a:t>
            </a:r>
            <a:r>
              <a:rPr lang="en-US" b="0" dirty="0"/>
              <a:t> in cultured T-cells harvested in metaphase (n=50/patient/timepoint) from whole blood of patients (n=15). Each patient’s telomere values were standardized using a pair of BJ1/BJ-hTERT control samples. 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 </a:t>
            </a:r>
            <a:r>
              <a:rPr lang="en-US" b="0" dirty="0"/>
              <a:t>irradiated</a:t>
            </a:r>
            <a:r>
              <a:rPr lang="en-US" b="0" i="0" dirty="0"/>
              <a:t>; 3 B: immediate post-therapy; 4 C: late post-therapy. Telomere length expressed as relative fluorescence intensity. </a:t>
            </a:r>
            <a:r>
              <a:rPr lang="en-US" b="0" dirty="0"/>
              <a:t>(A) Time-course for all patients. Boxes denote quantiles, horizontal grey lines denote medians. (B) Hierarchical clustering of patients by longitudinal changes in mean telomere length (z-score normalized). (C) Time-course for clustered groups of patients (n=3, purple; n=11, blue). Center lines denote medians, lighter bands denote confidence intervals. Patient ID 13 not clustered; late post-therapy sample failed to culture. </a:t>
            </a:r>
            <a:r>
              <a:rPr lang="en-US" sz="1200" b="0" i="0" u="none" strike="noStrike" kern="1200" dirty="0">
                <a:solidFill>
                  <a:schemeClr val="tx1"/>
                </a:solidFill>
                <a:effectLst/>
                <a:latin typeface="+mn-lt"/>
                <a:ea typeface="+mn-ea"/>
                <a:cs typeface="+mn-cs"/>
              </a:rPr>
              <a:t>Significance was assessed using a repeated measures ANOVA and post-hoc Tukey’s HSD test.</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1</a:t>
            </a:fld>
            <a:endParaRPr lang="en-US"/>
          </a:p>
        </p:txBody>
      </p:sp>
    </p:spTree>
    <p:extLst>
      <p:ext uri="{BB962C8B-B14F-4D97-AF65-F5344CB8AC3E}">
        <p14:creationId xmlns:p14="http://schemas.microsoft.com/office/powerpoint/2010/main" val="55919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Fig 10. </a:t>
            </a:r>
            <a:r>
              <a:rPr lang="en-US" b="1" dirty="0" err="1"/>
              <a:t>XGBoost</a:t>
            </a:r>
            <a:r>
              <a:rPr lang="en-US" b="1" dirty="0"/>
              <a:t> models failed to predict post-therapy chromosome aberration frequencies in the test set. </a:t>
            </a:r>
            <a:r>
              <a:rPr lang="en-US" b="0" dirty="0" err="1"/>
              <a:t>XGBoost</a:t>
            </a:r>
            <a:r>
              <a:rPr lang="en-US" b="0" dirty="0"/>
              <a:t> models were trained on pre-therapy counts of different chromosome aberration types per cell to predict late post-therapy average chromosome aberration frequencies. Trained </a:t>
            </a:r>
            <a:r>
              <a:rPr lang="en-US" b="0" dirty="0" err="1"/>
              <a:t>XGBoost</a:t>
            </a:r>
            <a:r>
              <a:rPr lang="en-US" b="0" dirty="0"/>
              <a:t> models were challenged with the test set (new data) to predict late post-therapy average chromosome aberration frequencies.</a:t>
            </a:r>
            <a:r>
              <a:rPr lang="en-US" b="0" i="0" dirty="0"/>
              <a:t> Excess </a:t>
            </a:r>
            <a:r>
              <a:rPr lang="en-US" b="0" i="0" dirty="0" err="1"/>
              <a:t>chr</a:t>
            </a:r>
            <a:r>
              <a:rPr lang="en-US" b="0" i="0" dirty="0"/>
              <a:t> fragments: counts of chromosome fragments per cell after subtracting 1 count per n observed dicentrics. </a:t>
            </a:r>
            <a:r>
              <a:rPr lang="en-US" b="0" dirty="0"/>
              <a:t>Aberration index is created by summing all aberrations (A-D) per cell.</a:t>
            </a:r>
            <a:r>
              <a:rPr lang="en-US" b="0" i="0" dirty="0"/>
              <a:t> </a:t>
            </a:r>
            <a:r>
              <a:rPr lang="en-US" b="0" dirty="0" err="1"/>
              <a:t>XGBoost</a:t>
            </a:r>
            <a:r>
              <a:rPr lang="en-US" b="0" dirty="0"/>
              <a:t> predictions were averaged on a per patient basis for </a:t>
            </a:r>
            <a:r>
              <a:rPr lang="en-US" b="0" i="0" dirty="0"/>
              <a:t>inversions </a:t>
            </a:r>
            <a:r>
              <a:rPr lang="en-US" b="0" dirty="0"/>
              <a:t>(A), translocations (B), dicentrics (C), chromosome fragments (D), and aberration index (E). For all models, R2 values between averaged predictions and actual values did not exceed 0.100.</a:t>
            </a:r>
            <a:r>
              <a:rPr lang="en-US" sz="1200" b="0" i="0" u="none" strike="noStrike" kern="1200" dirty="0">
                <a:solidFill>
                  <a:schemeClr val="tx1"/>
                </a:solidFill>
                <a:effectLst/>
                <a:latin typeface="+mn-lt"/>
                <a:ea typeface="+mn-ea"/>
                <a:cs typeface="+mn-cs"/>
              </a:rPr>
              <a:t> Patient IDs not labeled.</a:t>
            </a:r>
          </a:p>
        </p:txBody>
      </p:sp>
      <p:sp>
        <p:nvSpPr>
          <p:cNvPr id="4" name="Slide Number Placeholder 3"/>
          <p:cNvSpPr>
            <a:spLocks noGrp="1"/>
          </p:cNvSpPr>
          <p:nvPr>
            <p:ph type="sldNum" sz="quarter" idx="5"/>
          </p:nvPr>
        </p:nvSpPr>
        <p:spPr/>
        <p:txBody>
          <a:bodyPr/>
          <a:lstStyle/>
          <a:p>
            <a:fld id="{35FDDC12-A443-5E41-9BDB-A23AE0845FA9}" type="slidenum">
              <a:rPr lang="en-US" smtClean="0"/>
              <a:t>10</a:t>
            </a:fld>
            <a:endParaRPr lang="en-US"/>
          </a:p>
        </p:txBody>
      </p:sp>
    </p:spTree>
    <p:extLst>
      <p:ext uri="{BB962C8B-B14F-4D97-AF65-F5344CB8AC3E}">
        <p14:creationId xmlns:p14="http://schemas.microsoft.com/office/powerpoint/2010/main" val="4212750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SUPPLEMENTARY Fig 1. Modest clustering of patients by inversions and chromosome fragments. </a:t>
            </a:r>
            <a:r>
              <a:rPr lang="en-US" b="0" dirty="0"/>
              <a:t>Hierarchical clustering of patients by longitudinal changes in chromosome aberrations scored by directional Genomic Hybridization. 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 </a:t>
            </a:r>
            <a:r>
              <a:rPr lang="en-US" b="0" dirty="0"/>
              <a:t>irradiated</a:t>
            </a:r>
            <a:r>
              <a:rPr lang="en-US" b="0" i="0" dirty="0"/>
              <a:t>; 3 B: immediate post-therapy; 4 C: late post-therapy. Excess </a:t>
            </a:r>
            <a:r>
              <a:rPr lang="en-US" b="0" i="0" dirty="0" err="1"/>
              <a:t>chr</a:t>
            </a:r>
            <a:r>
              <a:rPr lang="en-US" b="0" i="0" dirty="0"/>
              <a:t> fragments: counts of chromosome fragments per cell after subtracting 1 count per n observed dicentrics. Patients were clustered by inversions (A) and chromosome fragments (B) </a:t>
            </a:r>
            <a:r>
              <a:rPr lang="en-US" b="0" dirty="0"/>
              <a:t>(z-score normalized). Patient ID 13 not clustered; late post-therapy sample failed to culture. </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11</a:t>
            </a:fld>
            <a:endParaRPr lang="en-US"/>
          </a:p>
        </p:txBody>
      </p:sp>
    </p:spTree>
    <p:extLst>
      <p:ext uri="{BB962C8B-B14F-4D97-AF65-F5344CB8AC3E}">
        <p14:creationId xmlns:p14="http://schemas.microsoft.com/office/powerpoint/2010/main" val="3432327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SUPPLEMENTARY Fig 2. Chromosome aberrations generally failed to cluster patients. </a:t>
            </a:r>
            <a:r>
              <a:rPr lang="en-US" b="0" dirty="0"/>
              <a:t>Hierarchical clustering of patients by longitudinal changes in chromosome aberrations scored by directional Genomic Hybridization. 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 </a:t>
            </a:r>
            <a:r>
              <a:rPr lang="en-US" b="0" dirty="0"/>
              <a:t>irradiated</a:t>
            </a:r>
            <a:r>
              <a:rPr lang="en-US" b="0" i="0" dirty="0"/>
              <a:t>; 3 B: immediate post-therapy; 4 C: late post-therapy. </a:t>
            </a:r>
            <a:r>
              <a:rPr lang="en-US" b="0" dirty="0"/>
              <a:t>Aberration index is created by summing all aberrations (inversions, translocations, dicentrics, chromosome fragments) per cell.</a:t>
            </a:r>
            <a:r>
              <a:rPr lang="en-US" b="0" i="0" dirty="0"/>
              <a:t> Patients were clustered by translocations (A), dicentrics (B), and aberration index (C) </a:t>
            </a:r>
            <a:r>
              <a:rPr lang="en-US" b="0" dirty="0"/>
              <a:t>(z-score normalized). Patient ID 13 not clustered; late post-therapy sample failed to culture.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12</a:t>
            </a:fld>
            <a:endParaRPr lang="en-US"/>
          </a:p>
        </p:txBody>
      </p:sp>
    </p:spTree>
    <p:extLst>
      <p:ext uri="{BB962C8B-B14F-4D97-AF65-F5344CB8AC3E}">
        <p14:creationId xmlns:p14="http://schemas.microsoft.com/office/powerpoint/2010/main" val="2691596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SUPPLEMENTARY Fig 3. Processing of chromosome aberration data for </a:t>
            </a:r>
            <a:r>
              <a:rPr lang="en-US" b="1" dirty="0" err="1"/>
              <a:t>XGBoost</a:t>
            </a:r>
            <a:r>
              <a:rPr lang="en-US" b="1" dirty="0"/>
              <a:t> models. </a:t>
            </a:r>
            <a:r>
              <a:rPr lang="en-US" b="0" dirty="0"/>
              <a:t>Schematic for our machine learning pipeline with chromosome aberration data.</a:t>
            </a:r>
            <a:r>
              <a:rPr lang="en-US" b="1" dirty="0"/>
              <a:t> </a:t>
            </a:r>
            <a:r>
              <a:rPr lang="en-US" b="0" dirty="0"/>
              <a:t>Preprocessed data: Feature 1: Pre-therapy counts of scored chromosome aberrations; Feature 2: Pre-therapy sample labels (non-irradiated, </a:t>
            </a:r>
            <a:r>
              <a:rPr lang="en-US" b="0" i="1" dirty="0"/>
              <a:t>in vitro </a:t>
            </a:r>
            <a:r>
              <a:rPr lang="en-US" b="0" i="0" dirty="0"/>
              <a:t>irradiated, encoded as 0/1)</a:t>
            </a:r>
            <a:r>
              <a:rPr lang="en-US" b="0" dirty="0"/>
              <a:t>; Feature n:  represents pre-therapy counts of multiple types of chromosome aberrations (for aberration index). Target: Late post-therapy average frequencies of chromosome aberrations (either specific aberration type or aberration index). Data is randomly shuffled and stratified by patient ID and pre-therapy sample origin; patient ID is stripped after shuffling. Five-fold cross validation was used, and models were evaluated with Mean Absolute Error (MAE) and R2 between predicted and true values in the test set. See Materials and Methods and Code availability for model parameters and our implementations in Python.</a:t>
            </a:r>
          </a:p>
          <a:p>
            <a:endParaRPr lang="en-US" b="0" dirty="0"/>
          </a:p>
        </p:txBody>
      </p:sp>
      <p:sp>
        <p:nvSpPr>
          <p:cNvPr id="4" name="Slide Number Placeholder 3"/>
          <p:cNvSpPr>
            <a:spLocks noGrp="1"/>
          </p:cNvSpPr>
          <p:nvPr>
            <p:ph type="sldNum" sz="quarter" idx="5"/>
          </p:nvPr>
        </p:nvSpPr>
        <p:spPr/>
        <p:txBody>
          <a:bodyPr/>
          <a:lstStyle/>
          <a:p>
            <a:fld id="{35FDDC12-A443-5E41-9BDB-A23AE0845FA9}" type="slidenum">
              <a:rPr lang="en-US" smtClean="0"/>
              <a:t>13</a:t>
            </a:fld>
            <a:endParaRPr lang="en-US"/>
          </a:p>
        </p:txBody>
      </p:sp>
    </p:spTree>
    <p:extLst>
      <p:ext uri="{BB962C8B-B14F-4D97-AF65-F5344CB8AC3E}">
        <p14:creationId xmlns:p14="http://schemas.microsoft.com/office/powerpoint/2010/main" val="3286977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SUPPLEMENTARY TABLE 1. Metrics of linear regression models used to predict late post-therapy outcomes. </a:t>
            </a:r>
            <a:r>
              <a:rPr lang="en-US" b="0" dirty="0"/>
              <a:t>Ordinary least squares linear regression models were made using pre-therapy telomeric and average chromosome frequency data from only the non-irradiated (1 non </a:t>
            </a:r>
            <a:r>
              <a:rPr lang="en-US" b="0" dirty="0" err="1"/>
              <a:t>irrad</a:t>
            </a:r>
            <a:r>
              <a:rPr lang="en-US" b="0" dirty="0"/>
              <a:t>) or also the </a:t>
            </a:r>
            <a:r>
              <a:rPr lang="en-US" b="0" i="1" dirty="0"/>
              <a:t>in vitro </a:t>
            </a:r>
            <a:r>
              <a:rPr lang="en-US" b="0" i="0" dirty="0"/>
              <a:t>irradiated (2 </a:t>
            </a:r>
            <a:r>
              <a:rPr lang="en-US" b="0" i="0" dirty="0" err="1"/>
              <a:t>irrad</a:t>
            </a:r>
            <a:r>
              <a:rPr lang="en-US" b="0" i="0" dirty="0"/>
              <a:t> @ 4 </a:t>
            </a:r>
            <a:r>
              <a:rPr lang="en-US" b="0" i="0" dirty="0" err="1"/>
              <a:t>Gy</a:t>
            </a:r>
            <a:r>
              <a:rPr lang="en-US" b="0" i="0" dirty="0"/>
              <a:t>) samples to predict their respective post-therapy (4 C) outcomes. R2 values indicate the amount of variance in post-therapy telomeric outcomes explained by the pre-therapy sample data. Models made with mean telomere length (A) and numbers of short (B) and long (C) telomeres. Models made with pre-therapy average chromosome aberration frequencies (D).</a:t>
            </a:r>
          </a:p>
        </p:txBody>
      </p:sp>
      <p:sp>
        <p:nvSpPr>
          <p:cNvPr id="4" name="Slide Number Placeholder 3"/>
          <p:cNvSpPr>
            <a:spLocks noGrp="1"/>
          </p:cNvSpPr>
          <p:nvPr>
            <p:ph type="sldNum" sz="quarter" idx="5"/>
          </p:nvPr>
        </p:nvSpPr>
        <p:spPr/>
        <p:txBody>
          <a:bodyPr/>
          <a:lstStyle/>
          <a:p>
            <a:fld id="{35FDDC12-A443-5E41-9BDB-A23AE0845FA9}" type="slidenum">
              <a:rPr lang="en-US" smtClean="0"/>
              <a:t>14</a:t>
            </a:fld>
            <a:endParaRPr lang="en-US"/>
          </a:p>
        </p:txBody>
      </p:sp>
    </p:spTree>
    <p:extLst>
      <p:ext uri="{BB962C8B-B14F-4D97-AF65-F5344CB8AC3E}">
        <p14:creationId xmlns:p14="http://schemas.microsoft.com/office/powerpoint/2010/main" val="3874620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SUPPLEMENTARY TABLE 2. Example views of individual telomere length data matrices used to train </a:t>
            </a:r>
            <a:r>
              <a:rPr lang="en-US" b="1" dirty="0" err="1"/>
              <a:t>XGBoost</a:t>
            </a:r>
            <a:r>
              <a:rPr lang="en-US" b="1" dirty="0"/>
              <a:t> models. </a:t>
            </a:r>
            <a:r>
              <a:rPr lang="en-US" b="0" dirty="0" err="1"/>
              <a:t>XGBoost</a:t>
            </a:r>
            <a:r>
              <a:rPr lang="en-US" b="0" dirty="0"/>
              <a:t> models were trained on individual telomere length measurements (n=128,800) from pre-therapy non-irradiated (1 non </a:t>
            </a:r>
            <a:r>
              <a:rPr lang="en-US" b="0" dirty="0" err="1"/>
              <a:t>irrad</a:t>
            </a:r>
            <a:r>
              <a:rPr lang="en-US" b="0" dirty="0"/>
              <a:t>) and </a:t>
            </a:r>
            <a:r>
              <a:rPr lang="en-US" b="0" i="1" dirty="0"/>
              <a:t>in vitro </a:t>
            </a:r>
            <a:r>
              <a:rPr lang="en-US" b="0" i="0" dirty="0"/>
              <a:t>irradiated (2 </a:t>
            </a:r>
            <a:r>
              <a:rPr lang="en-US" b="0" i="0" dirty="0" err="1"/>
              <a:t>irrad</a:t>
            </a:r>
            <a:r>
              <a:rPr lang="en-US" b="0" i="0" dirty="0"/>
              <a:t> @ 4 </a:t>
            </a:r>
            <a:r>
              <a:rPr lang="en-US" b="0" i="0" dirty="0" err="1"/>
              <a:t>Gy</a:t>
            </a:r>
            <a:r>
              <a:rPr lang="en-US" b="0" i="0" dirty="0"/>
              <a:t>)</a:t>
            </a:r>
            <a:r>
              <a:rPr lang="en-US" b="0" dirty="0"/>
              <a:t> samples to predict 3 months post-therapy (4 C) telomeric outcomes. Matrices represent examples of pre- (A/C/E) and post-processed (B/D/F) training data. Patient IDs are stripped after data is shuffled and stratified. The ‘encoded sample origin’ column contains numerical encodings denoting pre-therapy sample origin (0: non-irradiated, 1:</a:t>
            </a:r>
            <a:r>
              <a:rPr lang="en-US" b="0" i="0" dirty="0"/>
              <a:t> </a:t>
            </a:r>
            <a:r>
              <a:rPr lang="en-US" b="0" i="1" dirty="0"/>
              <a:t>in vitro </a:t>
            </a:r>
            <a:r>
              <a:rPr lang="en-US" b="0" i="0" dirty="0"/>
              <a:t>irradiated). </a:t>
            </a:r>
            <a:r>
              <a:rPr lang="en-US" b="0" dirty="0" err="1"/>
              <a:t>XGBoost</a:t>
            </a:r>
            <a:r>
              <a:rPr lang="en-US" b="0" dirty="0"/>
              <a:t> models were trained to predict mean telomere length (A/B) and numbers of short (C/D) and long (E/F) telomeres at 3 months post-therapy.</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15</a:t>
            </a:fld>
            <a:endParaRPr lang="en-US"/>
          </a:p>
        </p:txBody>
      </p:sp>
    </p:spTree>
    <p:extLst>
      <p:ext uri="{BB962C8B-B14F-4D97-AF65-F5344CB8AC3E}">
        <p14:creationId xmlns:p14="http://schemas.microsoft.com/office/powerpoint/2010/main" val="76354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SUPPLEMENTARY TABLE 3. Metrics of </a:t>
            </a:r>
            <a:r>
              <a:rPr lang="en-US" b="1" dirty="0" err="1"/>
              <a:t>XGBoost</a:t>
            </a:r>
            <a:r>
              <a:rPr lang="en-US" b="1" dirty="0"/>
              <a:t> models for predicting post-therapy telomeric outcomes. </a:t>
            </a:r>
            <a:r>
              <a:rPr lang="en-US" b="0" dirty="0" err="1"/>
              <a:t>XGBoost</a:t>
            </a:r>
            <a:r>
              <a:rPr lang="en-US" b="0" dirty="0"/>
              <a:t> models were trained on pre-therapy individual telomere length measurements to predict post-therapy telomeric outcomes. Metrics assess model performance during (five) cross-fold validation (CV) (columns 1-2 from left) and when challenged with the test set (test) (columns 3-4 from left). Model performance was evaluated with mean absolute error (MAE) (std dev: standard deviation) across a range of samples in the training data (n=100 to 103,040). R2: correlation metric. </a:t>
            </a:r>
            <a:r>
              <a:rPr lang="en-US" b="0" dirty="0" err="1"/>
              <a:t>XGBoost</a:t>
            </a:r>
            <a:r>
              <a:rPr lang="en-US" b="0" dirty="0"/>
              <a:t> Models for 3 months post-therapy (4 C) mean telomere length (A), numbers of short (B) and long (C) telomeres.</a:t>
            </a:r>
            <a:endParaRPr lang="en-US" b="1" dirty="0"/>
          </a:p>
          <a:p>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16</a:t>
            </a:fld>
            <a:endParaRPr lang="en-US"/>
          </a:p>
        </p:txBody>
      </p:sp>
    </p:spTree>
    <p:extLst>
      <p:ext uri="{BB962C8B-B14F-4D97-AF65-F5344CB8AC3E}">
        <p14:creationId xmlns:p14="http://schemas.microsoft.com/office/powerpoint/2010/main" val="279473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SUPPLEMENTARY TABLE 4. Example views of chromosome aberration data matrices used to train </a:t>
            </a:r>
            <a:r>
              <a:rPr lang="en-US" b="1" dirty="0" err="1"/>
              <a:t>XGBoost</a:t>
            </a:r>
            <a:r>
              <a:rPr lang="en-US" b="1" dirty="0"/>
              <a:t> models. </a:t>
            </a:r>
            <a:r>
              <a:rPr lang="en-US" b="0" dirty="0" err="1"/>
              <a:t>XGBoost</a:t>
            </a:r>
            <a:r>
              <a:rPr lang="en-US" b="0" dirty="0"/>
              <a:t> models were trained chromosome aberration count data per cell from pre-therapy non-irradiated (1 non </a:t>
            </a:r>
            <a:r>
              <a:rPr lang="en-US" b="0" dirty="0" err="1"/>
              <a:t>irrad</a:t>
            </a:r>
            <a:r>
              <a:rPr lang="en-US" b="0" dirty="0"/>
              <a:t>) and </a:t>
            </a:r>
            <a:r>
              <a:rPr lang="en-US" b="0" i="1" dirty="0"/>
              <a:t>in vitro </a:t>
            </a:r>
            <a:r>
              <a:rPr lang="en-US" b="0" i="0" dirty="0"/>
              <a:t>irradiated (2 </a:t>
            </a:r>
            <a:r>
              <a:rPr lang="en-US" b="0" i="0" dirty="0" err="1"/>
              <a:t>irrad</a:t>
            </a:r>
            <a:r>
              <a:rPr lang="en-US" b="0" i="0" dirty="0"/>
              <a:t> @ 4 </a:t>
            </a:r>
            <a:r>
              <a:rPr lang="en-US" b="0" i="0" dirty="0" err="1"/>
              <a:t>Gy</a:t>
            </a:r>
            <a:r>
              <a:rPr lang="en-US" b="0" i="0" dirty="0"/>
              <a:t>)</a:t>
            </a:r>
            <a:r>
              <a:rPr lang="en-US" b="0" dirty="0"/>
              <a:t> samples to predict post-therapy (4 C) chromosome aberration frequencies. Matrices represent pre- (A/C) and post-processed (B/D) training data. Patient IDs are stripped after data is shuffled and stratified. The ‘timepoint_2 </a:t>
            </a:r>
            <a:r>
              <a:rPr lang="en-US" b="0" dirty="0" err="1"/>
              <a:t>irrad</a:t>
            </a:r>
            <a:r>
              <a:rPr lang="en-US" b="0" dirty="0"/>
              <a:t> @ 4 </a:t>
            </a:r>
            <a:r>
              <a:rPr lang="en-US" b="0" dirty="0" err="1"/>
              <a:t>Gy</a:t>
            </a:r>
            <a:r>
              <a:rPr lang="en-US" b="0" dirty="0"/>
              <a:t>’ column contains numerical encodings denoting sample origin (0: non-irradiated, 1:</a:t>
            </a:r>
            <a:r>
              <a:rPr lang="en-US" b="0" i="0" dirty="0"/>
              <a:t> </a:t>
            </a:r>
            <a:r>
              <a:rPr lang="en-US" b="0" i="1" dirty="0"/>
              <a:t>in vitro </a:t>
            </a:r>
            <a:r>
              <a:rPr lang="en-US" b="0" i="0" dirty="0"/>
              <a:t>irradiated). </a:t>
            </a:r>
            <a:r>
              <a:rPr lang="en-US" b="0" dirty="0" err="1"/>
              <a:t>XGBoost</a:t>
            </a:r>
            <a:r>
              <a:rPr lang="en-US" b="0" dirty="0"/>
              <a:t> models shown were trained to predict average inversion frequencies (A/B) and aberration index frequencies (C/D).</a:t>
            </a:r>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17</a:t>
            </a:fld>
            <a:endParaRPr lang="en-US"/>
          </a:p>
        </p:txBody>
      </p:sp>
    </p:spTree>
    <p:extLst>
      <p:ext uri="{BB962C8B-B14F-4D97-AF65-F5344CB8AC3E}">
        <p14:creationId xmlns:p14="http://schemas.microsoft.com/office/powerpoint/2010/main" val="756258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SUPPLEMENTARY TABLE 5. Metrics of trained </a:t>
            </a:r>
            <a:r>
              <a:rPr lang="en-US" b="1" dirty="0" err="1"/>
              <a:t>XGBoost</a:t>
            </a:r>
            <a:r>
              <a:rPr lang="en-US" b="1" dirty="0"/>
              <a:t> models for predicting late post-therapy average frequencies of chromosome aberrations.</a:t>
            </a:r>
            <a:r>
              <a:rPr lang="en-US" b="0" dirty="0"/>
              <a:t> Multiple iterations of </a:t>
            </a:r>
            <a:r>
              <a:rPr lang="en-US" b="0" dirty="0" err="1"/>
              <a:t>XGBoost</a:t>
            </a:r>
            <a:r>
              <a:rPr lang="en-US" b="0" dirty="0"/>
              <a:t> models (A-C) were trained on pre-therapy chromosome aberration counts per cell (n=672 cells) to predict late post-therapy average chromosome aberration frequencies. Time points for pre-therapy data were encoded (0/1: non-irradiated, </a:t>
            </a:r>
            <a:r>
              <a:rPr lang="en-US" b="0" i="1" dirty="0"/>
              <a:t>in vitro </a:t>
            </a:r>
            <a:r>
              <a:rPr lang="en-US" b="0" i="0" dirty="0"/>
              <a:t>irradiated). </a:t>
            </a:r>
            <a:r>
              <a:rPr lang="en-US" b="0" dirty="0"/>
              <a:t>Metrics assess model performance during (five) cross-fold validation (CV) and when challenged with the test set (test). Model performance was evaluated with mean absolute error (MAE) (std dev: standard deviation). R2: correlation metric. Performance of models with identical initializations and hyperparameters for predicting average frequencies of inversions, translocations, dicentrics, chromosome fragments, and aberration index are shown (A-C). Disparities between metrics of models suggest a general failure of learning patterns between pre- and post-therapy data, given our experimental approach.</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18</a:t>
            </a:fld>
            <a:endParaRPr lang="en-US"/>
          </a:p>
        </p:txBody>
      </p:sp>
    </p:spTree>
    <p:extLst>
      <p:ext uri="{BB962C8B-B14F-4D97-AF65-F5344CB8AC3E}">
        <p14:creationId xmlns:p14="http://schemas.microsoft.com/office/powerpoint/2010/main" val="1982446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2. Longitudinal trends for individual telomere length distributions (</a:t>
            </a:r>
            <a:r>
              <a:rPr lang="en-US" b="1" dirty="0" err="1"/>
              <a:t>TeloFISH</a:t>
            </a:r>
            <a:r>
              <a:rPr lang="en-US" b="1" dirty="0"/>
              <a:t>) for patient cohort during IMRT. </a:t>
            </a:r>
            <a:r>
              <a:rPr lang="en-US" b="0" dirty="0"/>
              <a:t>Individual telomere length distributions of patients (n=15) by </a:t>
            </a:r>
            <a:r>
              <a:rPr lang="en-US" b="0" dirty="0" err="1"/>
              <a:t>TeloFISH</a:t>
            </a:r>
            <a:r>
              <a:rPr lang="en-US" b="0" dirty="0"/>
              <a:t> (50 metaphases per patient/time point). 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a:t>
            </a:r>
            <a:r>
              <a:rPr lang="en-US" b="0" dirty="0"/>
              <a:t> irradiated</a:t>
            </a:r>
            <a:r>
              <a:rPr lang="en-US" b="0" i="0" dirty="0"/>
              <a:t>; 3 B: immediate post-therapy; 4 C: late post-therapy. RFI: Relative Fluorescence Intensity. </a:t>
            </a:r>
            <a:r>
              <a:rPr lang="en-US" sz="1200" b="0" i="0" u="none" strike="noStrike" kern="1200" dirty="0">
                <a:solidFill>
                  <a:schemeClr val="tx1"/>
                </a:solidFill>
                <a:effectLst/>
                <a:latin typeface="+mn-lt"/>
                <a:ea typeface="+mn-ea"/>
                <a:cs typeface="+mn-cs"/>
              </a:rPr>
              <a:t>Individual telomeres from the pre-therapy non-irradiated time point were split into quartiles, designating telomeres in bottom 25% in yellow, the middle 50% in blue, and top 25% in red. Quartile cut-off values, established by the distribution of the pre-therapy non-irradiated time point, were applied to subsequent time points to feature engineer the relative shortest (yellow), mid-length (blue), and longest (red) individual telomeres per time point. </a:t>
            </a:r>
            <a:r>
              <a:rPr lang="en-US" dirty="0"/>
              <a:t>(A) Aggregate of individual telomeres for all patients per time point. (B) Aggregate of individual telomeres for patients in mean telomere length clustered group 1 (n=3) and (C) group 2 (n=11).</a:t>
            </a:r>
          </a:p>
        </p:txBody>
      </p:sp>
      <p:sp>
        <p:nvSpPr>
          <p:cNvPr id="4" name="Slide Number Placeholder 3"/>
          <p:cNvSpPr>
            <a:spLocks noGrp="1"/>
          </p:cNvSpPr>
          <p:nvPr>
            <p:ph type="sldNum" sz="quarter" idx="5"/>
          </p:nvPr>
        </p:nvSpPr>
        <p:spPr/>
        <p:txBody>
          <a:bodyPr/>
          <a:lstStyle/>
          <a:p>
            <a:fld id="{35FDDC12-A443-5E41-9BDB-A23AE0845FA9}" type="slidenum">
              <a:rPr lang="en-US" smtClean="0"/>
              <a:t>2</a:t>
            </a:fld>
            <a:endParaRPr lang="en-US"/>
          </a:p>
        </p:txBody>
      </p:sp>
    </p:spTree>
    <p:extLst>
      <p:ext uri="{BB962C8B-B14F-4D97-AF65-F5344CB8AC3E}">
        <p14:creationId xmlns:p14="http://schemas.microsoft.com/office/powerpoint/2010/main" val="2087482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Fig 3. Longitudinal trends in numbers of short and long telomeres (</a:t>
            </a:r>
            <a:r>
              <a:rPr lang="en-US" b="1" dirty="0" err="1"/>
              <a:t>TeloFISH</a:t>
            </a:r>
            <a:r>
              <a:rPr lang="en-US" b="1" dirty="0"/>
              <a:t>) during IMRT for patient cohort. </a:t>
            </a:r>
            <a:r>
              <a:rPr lang="en-US" b="0" dirty="0"/>
              <a:t>Numbers of short and long telomeres feature engineered from individual telomere length distributions per patient.</a:t>
            </a:r>
            <a:r>
              <a:rPr lang="en-US" sz="1200" b="0" i="0" u="none" strike="noStrike" kern="1200" dirty="0">
                <a:solidFill>
                  <a:schemeClr val="tx1"/>
                </a:solidFill>
                <a:effectLst/>
                <a:latin typeface="+mn-lt"/>
                <a:ea typeface="+mn-ea"/>
                <a:cs typeface="+mn-cs"/>
              </a:rPr>
              <a:t> </a:t>
            </a:r>
            <a:r>
              <a:rPr lang="en-US" b="0" dirty="0"/>
              <a:t>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 </a:t>
            </a:r>
            <a:r>
              <a:rPr lang="en-US" b="0" dirty="0"/>
              <a:t>irradiated</a:t>
            </a:r>
            <a:r>
              <a:rPr lang="en-US" b="0" i="0" dirty="0"/>
              <a:t>; 3 B: immediate post-therapy; 4 C: late post-therapy. Shortest (yellow), mid-length (blue), and longest (red) telomeres were feature engineered per patient (n=15) (see Materials and Methods). </a:t>
            </a:r>
            <a:r>
              <a:rPr lang="en-US" dirty="0"/>
              <a:t>(A) Counts of short, medium, and long telomeres, 4600 individual telomeres per patient (n=15) per time point. </a:t>
            </a:r>
            <a:r>
              <a:rPr lang="en-US" sz="1200" b="0" i="0" u="none" strike="noStrike" kern="1200" dirty="0">
                <a:solidFill>
                  <a:schemeClr val="tx1"/>
                </a:solidFill>
                <a:effectLst/>
                <a:latin typeface="+mn-lt"/>
                <a:ea typeface="+mn-ea"/>
                <a:cs typeface="+mn-cs"/>
              </a:rPr>
              <a:t>Significance was assessed for counts of short and long telomere using a square-root transformation and a repeated measures ANOVA with post-hoc Tukey’s HSD test. </a:t>
            </a:r>
            <a:r>
              <a:rPr lang="en-US" b="0" dirty="0"/>
              <a:t>Hierarchical clustering of patients by longitudinal changes in numbers of short telomeres (B) and long telomeres (D) (z-score normalized). Time-courses of patient groups (n=3, purple; n=11, blue) clustered by numbers of short (C) and long (E) telomeres. Patient ID 13 not clustered; late post-therapy sample failed to culture. Center lines denote medians and lighter bands denote confidence intervals.</a:t>
            </a:r>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3</a:t>
            </a:fld>
            <a:endParaRPr lang="en-US"/>
          </a:p>
        </p:txBody>
      </p:sp>
    </p:spTree>
    <p:extLst>
      <p:ext uri="{BB962C8B-B14F-4D97-AF65-F5344CB8AC3E}">
        <p14:creationId xmlns:p14="http://schemas.microsoft.com/office/powerpoint/2010/main" val="231616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4. Linear regression models failed to predict late post-therapy telomeric outcomes. </a:t>
            </a:r>
            <a:r>
              <a:rPr lang="en-US" b="0" dirty="0"/>
              <a:t>Ordinary least squares linear regression models were made using pre-therapy telomeric data from only the non-irradiated (1 non </a:t>
            </a:r>
            <a:r>
              <a:rPr lang="en-US" b="0" dirty="0" err="1"/>
              <a:t>irrad</a:t>
            </a:r>
            <a:r>
              <a:rPr lang="en-US" b="0" dirty="0"/>
              <a:t>) or also the </a:t>
            </a:r>
            <a:r>
              <a:rPr lang="en-US" b="0" i="1" dirty="0"/>
              <a:t>in vitro </a:t>
            </a:r>
            <a:r>
              <a:rPr lang="en-US" b="0" i="0" dirty="0"/>
              <a:t>irradiated (2 </a:t>
            </a:r>
            <a:r>
              <a:rPr lang="en-US" b="0" i="0" dirty="0" err="1"/>
              <a:t>irrad</a:t>
            </a:r>
            <a:r>
              <a:rPr lang="en-US" b="0" i="0" dirty="0"/>
              <a:t> @ 4 </a:t>
            </a:r>
            <a:r>
              <a:rPr lang="en-US" b="0" i="0" dirty="0" err="1"/>
              <a:t>Gy</a:t>
            </a:r>
            <a:r>
              <a:rPr lang="en-US" b="0" i="0" dirty="0"/>
              <a:t>) samples to predict late post-therapy telomeric outcomes. R2 values indicate the amount of variance in 3 months post-therapy telomeric outcomes explained by the pre-therapy sample data. Models were made with pre-therapy mean telomere length (A) and numbers of short (B) and long (C) telomeres for predicting their respective late post-therapy outcomes.</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4</a:t>
            </a:fld>
            <a:endParaRPr lang="en-US"/>
          </a:p>
        </p:txBody>
      </p:sp>
    </p:spTree>
    <p:extLst>
      <p:ext uri="{BB962C8B-B14F-4D97-AF65-F5344CB8AC3E}">
        <p14:creationId xmlns:p14="http://schemas.microsoft.com/office/powerpoint/2010/main" val="2682072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5. Processing of </a:t>
            </a:r>
            <a:r>
              <a:rPr lang="en-US" b="1" dirty="0" err="1"/>
              <a:t>TeloFISH</a:t>
            </a:r>
            <a:r>
              <a:rPr lang="en-US" b="1" dirty="0"/>
              <a:t> data for training and testing </a:t>
            </a:r>
            <a:r>
              <a:rPr lang="en-US" b="1" dirty="0" err="1"/>
              <a:t>XGBoost</a:t>
            </a:r>
            <a:r>
              <a:rPr lang="en-US" b="1" dirty="0"/>
              <a:t> models. </a:t>
            </a:r>
            <a:r>
              <a:rPr lang="en-US" b="0" dirty="0"/>
              <a:t>Schematic for our machine learning pipeline with </a:t>
            </a:r>
            <a:r>
              <a:rPr lang="en-US" b="0" dirty="0" err="1"/>
              <a:t>TeloFISH</a:t>
            </a:r>
            <a:r>
              <a:rPr lang="en-US" b="0" dirty="0"/>
              <a:t> data.</a:t>
            </a:r>
            <a:r>
              <a:rPr lang="en-US" b="1" dirty="0"/>
              <a:t> </a:t>
            </a:r>
            <a:r>
              <a:rPr lang="en-US" b="0" dirty="0"/>
              <a:t>Preprocessed data: Feature 1: Pre-therapy individual telomere lengths measurements (n=128,800); Feature 2: Pre-therapy sample labels (non-irradiated, </a:t>
            </a:r>
            <a:r>
              <a:rPr lang="en-US" b="0" i="1" dirty="0"/>
              <a:t>in vitro </a:t>
            </a:r>
            <a:r>
              <a:rPr lang="en-US" b="0" i="0" dirty="0"/>
              <a:t>irradiated, encoded as 0/1);</a:t>
            </a:r>
            <a:r>
              <a:rPr lang="en-US" b="0" dirty="0"/>
              <a:t> Target: Late post-therapy telomeric outcomes (mean telomere length or numbers of short and long telomeres. Data is randomly shuffled and stratified by patient ID and pre-therapy sample origin; patient ID is stripped after shuffling. Five-fold cross validation was used, and models were evaluated with Mean Absolute Error (MAE) and R2 scores between predicted and true values in the test set. See Materials and Methods and Code availability for model parameters and our implementations in Python.</a:t>
            </a:r>
          </a:p>
        </p:txBody>
      </p:sp>
      <p:sp>
        <p:nvSpPr>
          <p:cNvPr id="4" name="Slide Number Placeholder 3"/>
          <p:cNvSpPr>
            <a:spLocks noGrp="1"/>
          </p:cNvSpPr>
          <p:nvPr>
            <p:ph type="sldNum" sz="quarter" idx="5"/>
          </p:nvPr>
        </p:nvSpPr>
        <p:spPr/>
        <p:txBody>
          <a:bodyPr/>
          <a:lstStyle/>
          <a:p>
            <a:fld id="{35FDDC12-A443-5E41-9BDB-A23AE0845FA9}" type="slidenum">
              <a:rPr lang="en-US" smtClean="0"/>
              <a:t>5</a:t>
            </a:fld>
            <a:endParaRPr lang="en-US"/>
          </a:p>
        </p:txBody>
      </p:sp>
    </p:spTree>
    <p:extLst>
      <p:ext uri="{BB962C8B-B14F-4D97-AF65-F5344CB8AC3E}">
        <p14:creationId xmlns:p14="http://schemas.microsoft.com/office/powerpoint/2010/main" val="87464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6. High performance of </a:t>
            </a:r>
            <a:r>
              <a:rPr lang="en-US" b="1" dirty="0" err="1"/>
              <a:t>XGBoost</a:t>
            </a:r>
            <a:r>
              <a:rPr lang="en-US" b="1" dirty="0"/>
              <a:t> models for predicting 3 months post-therapy telomeric outcomes in the test set. </a:t>
            </a:r>
            <a:r>
              <a:rPr lang="en-US" b="0" dirty="0" err="1"/>
              <a:t>XGBoost</a:t>
            </a:r>
            <a:r>
              <a:rPr lang="en-US" b="0" dirty="0"/>
              <a:t> models were trained on pre-therapy individual telomere length measurements (n=</a:t>
            </a:r>
            <a:r>
              <a:rPr lang="en-US" dirty="0"/>
              <a:t>103,040)</a:t>
            </a:r>
            <a:r>
              <a:rPr lang="en-US" b="0" dirty="0"/>
              <a:t> to predict 3 months post-therapy telomeric outcomes. Trained </a:t>
            </a:r>
            <a:r>
              <a:rPr lang="en-US" b="0" dirty="0" err="1"/>
              <a:t>XGBoost</a:t>
            </a:r>
            <a:r>
              <a:rPr lang="en-US" b="0" dirty="0"/>
              <a:t> models were challenged with the test set (new data, n=</a:t>
            </a:r>
            <a:r>
              <a:rPr lang="en-US" dirty="0"/>
              <a:t>25,760 individual telomeres</a:t>
            </a:r>
            <a:r>
              <a:rPr lang="en-US" b="0" dirty="0"/>
              <a:t>) to predict 3 months post-therapy telomeric outcomes. </a:t>
            </a:r>
            <a:r>
              <a:rPr lang="en-US" b="0" dirty="0" err="1"/>
              <a:t>XGBoost</a:t>
            </a:r>
            <a:r>
              <a:rPr lang="en-US" b="0" dirty="0"/>
              <a:t> predictions were averaged on a per patient basis for mean telomere length (A) and numbers of short (B) and long (C) telomeres. R2 values between averaged predictions and actual values were 0.931 (A), </a:t>
            </a:r>
            <a:r>
              <a:rPr lang="en-US" sz="1200" b="0" i="0" u="none" strike="noStrike" kern="1200" dirty="0">
                <a:solidFill>
                  <a:schemeClr val="tx1"/>
                </a:solidFill>
                <a:effectLst/>
                <a:latin typeface="+mn-lt"/>
                <a:ea typeface="+mn-ea"/>
                <a:cs typeface="+mn-cs"/>
              </a:rPr>
              <a:t>0.877 (B), and 0.890 (C). Patient IDs not labeled.</a:t>
            </a:r>
          </a:p>
        </p:txBody>
      </p:sp>
      <p:sp>
        <p:nvSpPr>
          <p:cNvPr id="4" name="Slide Number Placeholder 3"/>
          <p:cNvSpPr>
            <a:spLocks noGrp="1"/>
          </p:cNvSpPr>
          <p:nvPr>
            <p:ph type="sldNum" sz="quarter" idx="5"/>
          </p:nvPr>
        </p:nvSpPr>
        <p:spPr/>
        <p:txBody>
          <a:bodyPr/>
          <a:lstStyle/>
          <a:p>
            <a:fld id="{35FDDC12-A443-5E41-9BDB-A23AE0845FA9}" type="slidenum">
              <a:rPr lang="en-US" smtClean="0"/>
              <a:t>6</a:t>
            </a:fld>
            <a:endParaRPr lang="en-US"/>
          </a:p>
        </p:txBody>
      </p:sp>
    </p:spTree>
    <p:extLst>
      <p:ext uri="{BB962C8B-B14F-4D97-AF65-F5344CB8AC3E}">
        <p14:creationId xmlns:p14="http://schemas.microsoft.com/office/powerpoint/2010/main" val="3101788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Fig 7. Longitudinal analyses in chromosome aberrations (</a:t>
            </a:r>
            <a:r>
              <a:rPr lang="en-US" b="1" dirty="0" err="1"/>
              <a:t>dGH</a:t>
            </a:r>
            <a:r>
              <a:rPr lang="en-US" b="1" dirty="0"/>
              <a:t>) during IMRT for patient cohort. </a:t>
            </a:r>
            <a:r>
              <a:rPr lang="en-US" b="0" dirty="0"/>
              <a:t>Chromosome aberrations scored with directional Genomic Hybridization (</a:t>
            </a:r>
            <a:r>
              <a:rPr lang="en-US" b="0" dirty="0" err="1"/>
              <a:t>dGH</a:t>
            </a:r>
            <a:r>
              <a:rPr lang="en-US" b="0" dirty="0"/>
              <a:t>) in cultured T-cells harvested in metaphase (n=30/patient/timepoint) from whole blood of patients (n=15). 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a:t>
            </a:r>
            <a:r>
              <a:rPr lang="en-US" b="0" dirty="0"/>
              <a:t> irradiated</a:t>
            </a:r>
            <a:r>
              <a:rPr lang="en-US" b="0" i="0" dirty="0"/>
              <a:t>; 3 B: immediate post-therapy; 4 C: late post-therapy. Counts of inversions and translocations (A/B) were adjusted for clonality, where identical aberrations between cells are noted but scored only once. Excess </a:t>
            </a:r>
            <a:r>
              <a:rPr lang="en-US" b="0" i="0" dirty="0" err="1"/>
              <a:t>chr</a:t>
            </a:r>
            <a:r>
              <a:rPr lang="en-US" b="0" i="0" dirty="0"/>
              <a:t> fragments: counts of chromosome fragments per cell after subtracting 1 count per n observed dicentrics. (A) inversions, (B), translocations, (C) dicentrics, (D) chromosome fragment, (E) sister chromatid exchanges.</a:t>
            </a:r>
            <a:r>
              <a:rPr lang="en-US" b="1" i="0" dirty="0"/>
              <a:t> </a:t>
            </a:r>
            <a:r>
              <a:rPr lang="en-US" sz="1200" b="0" i="0" u="none" strike="noStrike" kern="1200" dirty="0">
                <a:solidFill>
                  <a:schemeClr val="tx1"/>
                </a:solidFill>
                <a:effectLst/>
                <a:latin typeface="+mn-lt"/>
                <a:ea typeface="+mn-ea"/>
                <a:cs typeface="+mn-cs"/>
              </a:rPr>
              <a:t>Significance was assessed for average aberration frequencies using a repeated measures ANOVA and post-hoc Tukey’s HSD test.</a:t>
            </a:r>
            <a:r>
              <a:rPr lang="en-US" sz="1200" b="1" i="0" u="none" strike="noStrike" kern="1200" dirty="0">
                <a:solidFill>
                  <a:schemeClr val="tx1"/>
                </a:solidFill>
                <a:effectLst/>
                <a:latin typeface="+mn-lt"/>
                <a:ea typeface="+mn-ea"/>
                <a:cs typeface="+mn-cs"/>
              </a:rPr>
              <a:t> </a:t>
            </a:r>
            <a:r>
              <a:rPr lang="en-US" b="0" dirty="0"/>
              <a:t>p&lt;0.05, p&lt;0.01, p&lt;.001 = *, **, ***.</a:t>
            </a:r>
          </a:p>
        </p:txBody>
      </p:sp>
      <p:sp>
        <p:nvSpPr>
          <p:cNvPr id="4" name="Slide Number Placeholder 3"/>
          <p:cNvSpPr>
            <a:spLocks noGrp="1"/>
          </p:cNvSpPr>
          <p:nvPr>
            <p:ph type="sldNum" sz="quarter" idx="5"/>
          </p:nvPr>
        </p:nvSpPr>
        <p:spPr/>
        <p:txBody>
          <a:bodyPr/>
          <a:lstStyle/>
          <a:p>
            <a:fld id="{35FDDC12-A443-5E41-9BDB-A23AE0845FA9}" type="slidenum">
              <a:rPr lang="en-US" smtClean="0"/>
              <a:t>7</a:t>
            </a:fld>
            <a:endParaRPr lang="en-US"/>
          </a:p>
        </p:txBody>
      </p:sp>
    </p:spTree>
    <p:extLst>
      <p:ext uri="{BB962C8B-B14F-4D97-AF65-F5344CB8AC3E}">
        <p14:creationId xmlns:p14="http://schemas.microsoft.com/office/powerpoint/2010/main" val="106447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Fig 8. Longitudinal changes in chromosome aberration frequencies failed to significantly cluster patients.</a:t>
            </a:r>
            <a:r>
              <a:rPr lang="en-US" b="0" dirty="0"/>
              <a:t> Time-courses for groups of patients were hierarchically clustered into discrete groups </a:t>
            </a:r>
            <a:r>
              <a:rPr lang="en-US" sz="1200" b="0" i="0" u="none" strike="noStrike" kern="1200" dirty="0">
                <a:solidFill>
                  <a:schemeClr val="tx1"/>
                </a:solidFill>
                <a:effectLst/>
                <a:latin typeface="+mn-lt"/>
                <a:ea typeface="+mn-ea"/>
                <a:cs typeface="+mn-cs"/>
              </a:rPr>
              <a:t>(blue/purple) </a:t>
            </a:r>
            <a:r>
              <a:rPr lang="en-US" b="0" dirty="0"/>
              <a:t>per aberration type. 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 </a:t>
            </a:r>
            <a:r>
              <a:rPr lang="en-US" b="0" dirty="0"/>
              <a:t>irradiated</a:t>
            </a:r>
            <a:r>
              <a:rPr lang="en-US" b="0" i="0" dirty="0"/>
              <a:t>; 3 B: immediate post-therapy; 4 C: late post-therapy.</a:t>
            </a:r>
            <a:r>
              <a:rPr lang="en-US" b="0" dirty="0"/>
              <a:t> </a:t>
            </a:r>
            <a:r>
              <a:rPr lang="en-US" b="0" i="0" dirty="0"/>
              <a:t>Excess </a:t>
            </a:r>
            <a:r>
              <a:rPr lang="en-US" b="0" i="0" dirty="0" err="1"/>
              <a:t>chr</a:t>
            </a:r>
            <a:r>
              <a:rPr lang="en-US" b="0" i="0" dirty="0"/>
              <a:t> fragments: counts of chromosome fragments per cell after subtracting 1 count per n observed dicentrics. </a:t>
            </a:r>
            <a:r>
              <a:rPr lang="en-US" b="0" dirty="0"/>
              <a:t>Aberration index is created by summing all aberrations (A-D) per cell. Center lines denote medians and lighter bands denote confidence intervals. Clustered groups of patients for inversions (A), translocations (B), dicentrics (C), chromosome fragments (D), and aberration index (D).</a:t>
            </a:r>
          </a:p>
        </p:txBody>
      </p:sp>
      <p:sp>
        <p:nvSpPr>
          <p:cNvPr id="4" name="Slide Number Placeholder 3"/>
          <p:cNvSpPr>
            <a:spLocks noGrp="1"/>
          </p:cNvSpPr>
          <p:nvPr>
            <p:ph type="sldNum" sz="quarter" idx="5"/>
          </p:nvPr>
        </p:nvSpPr>
        <p:spPr/>
        <p:txBody>
          <a:bodyPr/>
          <a:lstStyle/>
          <a:p>
            <a:fld id="{35FDDC12-A443-5E41-9BDB-A23AE0845FA9}" type="slidenum">
              <a:rPr lang="en-US" smtClean="0"/>
              <a:t>8</a:t>
            </a:fld>
            <a:endParaRPr lang="en-US"/>
          </a:p>
        </p:txBody>
      </p:sp>
    </p:spTree>
    <p:extLst>
      <p:ext uri="{BB962C8B-B14F-4D97-AF65-F5344CB8AC3E}">
        <p14:creationId xmlns:p14="http://schemas.microsoft.com/office/powerpoint/2010/main" val="1460173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Fig 9. Linear regression models failed to predict late post-therapy chromosome aberration frequencies. </a:t>
            </a:r>
            <a:r>
              <a:rPr lang="en-US" b="0" dirty="0"/>
              <a:t>Ordinary least squares linear regression models were made using pre-therapy average aberration frequencies from only the non-irradiated (1 non </a:t>
            </a:r>
            <a:r>
              <a:rPr lang="en-US" b="0" dirty="0" err="1"/>
              <a:t>irrad</a:t>
            </a:r>
            <a:r>
              <a:rPr lang="en-US" b="0" dirty="0"/>
              <a:t>) or also the </a:t>
            </a:r>
            <a:r>
              <a:rPr lang="en-US" b="0" i="1" dirty="0"/>
              <a:t>in vitro </a:t>
            </a:r>
            <a:r>
              <a:rPr lang="en-US" b="0" i="0" dirty="0"/>
              <a:t>irradiated (2 </a:t>
            </a:r>
            <a:r>
              <a:rPr lang="en-US" b="0" i="0" dirty="0" err="1"/>
              <a:t>irrad</a:t>
            </a:r>
            <a:r>
              <a:rPr lang="en-US" b="0" i="0" dirty="0"/>
              <a:t> @ 4 </a:t>
            </a:r>
            <a:r>
              <a:rPr lang="en-US" b="0" i="0" dirty="0" err="1"/>
              <a:t>Gy</a:t>
            </a:r>
            <a:r>
              <a:rPr lang="en-US" b="0" i="0" dirty="0"/>
              <a:t>) samples to predict late post-therapy average aberration frequencies. Excess </a:t>
            </a:r>
            <a:r>
              <a:rPr lang="en-US" b="0" i="0" dirty="0" err="1"/>
              <a:t>chr</a:t>
            </a:r>
            <a:r>
              <a:rPr lang="en-US" b="0" i="0" dirty="0"/>
              <a:t> fragments: counts of chromosome fragments per cell after subtracting 1 count per n observed dicentrics. </a:t>
            </a:r>
            <a:r>
              <a:rPr lang="en-US" b="0" dirty="0"/>
              <a:t>Aberration index is created by summing all aberrations (A-D) per cell.</a:t>
            </a:r>
            <a:r>
              <a:rPr lang="en-US" b="0" i="0" dirty="0"/>
              <a:t> R2 values indicate the amount of variance in late post-therapy outcomes explained by the pre-therapy sample data. Models were made with pre-therapy average frequencies of inversions </a:t>
            </a:r>
            <a:r>
              <a:rPr lang="en-US" b="0" dirty="0"/>
              <a:t>(A), translocations (B), dicentrics (C), chromosome fragments (D), and aberration index (E) for predicting their respective late post-therapy outcomes.</a:t>
            </a:r>
            <a:endParaRPr lang="en-US" b="1" dirty="0"/>
          </a:p>
          <a:p>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9</a:t>
            </a:fld>
            <a:endParaRPr lang="en-US"/>
          </a:p>
        </p:txBody>
      </p:sp>
    </p:spTree>
    <p:extLst>
      <p:ext uri="{BB962C8B-B14F-4D97-AF65-F5344CB8AC3E}">
        <p14:creationId xmlns:p14="http://schemas.microsoft.com/office/powerpoint/2010/main" val="1717005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868FF-2CDD-2748-AE24-F13642207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89EDEB-003A-7443-B869-15B539AB55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EBBCD7-CBE7-344B-8D3C-EADD70B62444}"/>
              </a:ext>
            </a:extLst>
          </p:cNvPr>
          <p:cNvSpPr>
            <a:spLocks noGrp="1"/>
          </p:cNvSpPr>
          <p:nvPr>
            <p:ph type="dt" sz="half" idx="10"/>
          </p:nvPr>
        </p:nvSpPr>
        <p:spPr/>
        <p:txBody>
          <a:bodyPr/>
          <a:lstStyle/>
          <a:p>
            <a:fld id="{56924DBE-DEFB-C14E-A97E-2A0E85AAE1CB}" type="datetimeFigureOut">
              <a:rPr lang="en-US" smtClean="0"/>
              <a:t>3/13/20</a:t>
            </a:fld>
            <a:endParaRPr lang="en-US"/>
          </a:p>
        </p:txBody>
      </p:sp>
      <p:sp>
        <p:nvSpPr>
          <p:cNvPr id="5" name="Footer Placeholder 4">
            <a:extLst>
              <a:ext uri="{FF2B5EF4-FFF2-40B4-BE49-F238E27FC236}">
                <a16:creationId xmlns:a16="http://schemas.microsoft.com/office/drawing/2014/main" id="{057B7B44-FC59-F34B-9E72-740E50101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41BF3-008D-2D42-B401-FD206AD7965E}"/>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650384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5D01-04A0-B64A-BFB6-483854EB19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5E3611-0278-A644-BFC0-D4ED578D98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10E2F-EEF9-3145-87CE-D9BEA722375D}"/>
              </a:ext>
            </a:extLst>
          </p:cNvPr>
          <p:cNvSpPr>
            <a:spLocks noGrp="1"/>
          </p:cNvSpPr>
          <p:nvPr>
            <p:ph type="dt" sz="half" idx="10"/>
          </p:nvPr>
        </p:nvSpPr>
        <p:spPr/>
        <p:txBody>
          <a:bodyPr/>
          <a:lstStyle/>
          <a:p>
            <a:fld id="{56924DBE-DEFB-C14E-A97E-2A0E85AAE1CB}" type="datetimeFigureOut">
              <a:rPr lang="en-US" smtClean="0"/>
              <a:t>3/13/20</a:t>
            </a:fld>
            <a:endParaRPr lang="en-US"/>
          </a:p>
        </p:txBody>
      </p:sp>
      <p:sp>
        <p:nvSpPr>
          <p:cNvPr id="5" name="Footer Placeholder 4">
            <a:extLst>
              <a:ext uri="{FF2B5EF4-FFF2-40B4-BE49-F238E27FC236}">
                <a16:creationId xmlns:a16="http://schemas.microsoft.com/office/drawing/2014/main" id="{D765038E-FCBB-E245-8F15-4AF64F9A2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878B4-5283-EE4A-A5F6-64BD6B8F0AE8}"/>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725858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2B3C1B-72C0-AF4A-8E82-6A334EC342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1C49E1-252E-C545-B8F8-5B37FB1F8F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065318-5FFA-7E4D-A57D-4224142C4180}"/>
              </a:ext>
            </a:extLst>
          </p:cNvPr>
          <p:cNvSpPr>
            <a:spLocks noGrp="1"/>
          </p:cNvSpPr>
          <p:nvPr>
            <p:ph type="dt" sz="half" idx="10"/>
          </p:nvPr>
        </p:nvSpPr>
        <p:spPr/>
        <p:txBody>
          <a:bodyPr/>
          <a:lstStyle/>
          <a:p>
            <a:fld id="{56924DBE-DEFB-C14E-A97E-2A0E85AAE1CB}" type="datetimeFigureOut">
              <a:rPr lang="en-US" smtClean="0"/>
              <a:t>3/13/20</a:t>
            </a:fld>
            <a:endParaRPr lang="en-US"/>
          </a:p>
        </p:txBody>
      </p:sp>
      <p:sp>
        <p:nvSpPr>
          <p:cNvPr id="5" name="Footer Placeholder 4">
            <a:extLst>
              <a:ext uri="{FF2B5EF4-FFF2-40B4-BE49-F238E27FC236}">
                <a16:creationId xmlns:a16="http://schemas.microsoft.com/office/drawing/2014/main" id="{4E48D148-C6E1-4240-836F-12B2FDB6CA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059A4-624B-8A40-B451-F9C0E33B2400}"/>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320249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4CA16-8A62-B049-81EF-E9A47DD6B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5DBD84-B921-004D-9631-567577B872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2AF31-DE49-FC49-AFFC-2955DBC14B60}"/>
              </a:ext>
            </a:extLst>
          </p:cNvPr>
          <p:cNvSpPr>
            <a:spLocks noGrp="1"/>
          </p:cNvSpPr>
          <p:nvPr>
            <p:ph type="dt" sz="half" idx="10"/>
          </p:nvPr>
        </p:nvSpPr>
        <p:spPr/>
        <p:txBody>
          <a:bodyPr/>
          <a:lstStyle/>
          <a:p>
            <a:fld id="{56924DBE-DEFB-C14E-A97E-2A0E85AAE1CB}" type="datetimeFigureOut">
              <a:rPr lang="en-US" smtClean="0"/>
              <a:t>3/13/20</a:t>
            </a:fld>
            <a:endParaRPr lang="en-US"/>
          </a:p>
        </p:txBody>
      </p:sp>
      <p:sp>
        <p:nvSpPr>
          <p:cNvPr id="5" name="Footer Placeholder 4">
            <a:extLst>
              <a:ext uri="{FF2B5EF4-FFF2-40B4-BE49-F238E27FC236}">
                <a16:creationId xmlns:a16="http://schemas.microsoft.com/office/drawing/2014/main" id="{D07767DD-A698-0A48-B090-608692CB7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457FB4-C9F1-BB4F-BE01-9AE36331137B}"/>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195450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4144-4432-CB41-B415-6CBDC798E1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3975BD-1FED-874E-983C-9E0BF09CB2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BB2B51-483C-AF4A-A99A-DFA66CC3ADD4}"/>
              </a:ext>
            </a:extLst>
          </p:cNvPr>
          <p:cNvSpPr>
            <a:spLocks noGrp="1"/>
          </p:cNvSpPr>
          <p:nvPr>
            <p:ph type="dt" sz="half" idx="10"/>
          </p:nvPr>
        </p:nvSpPr>
        <p:spPr/>
        <p:txBody>
          <a:bodyPr/>
          <a:lstStyle/>
          <a:p>
            <a:fld id="{56924DBE-DEFB-C14E-A97E-2A0E85AAE1CB}" type="datetimeFigureOut">
              <a:rPr lang="en-US" smtClean="0"/>
              <a:t>3/13/20</a:t>
            </a:fld>
            <a:endParaRPr lang="en-US"/>
          </a:p>
        </p:txBody>
      </p:sp>
      <p:sp>
        <p:nvSpPr>
          <p:cNvPr id="5" name="Footer Placeholder 4">
            <a:extLst>
              <a:ext uri="{FF2B5EF4-FFF2-40B4-BE49-F238E27FC236}">
                <a16:creationId xmlns:a16="http://schemas.microsoft.com/office/drawing/2014/main" id="{603B08BF-25A2-514E-8C45-3C03B08998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4F71A-E004-1F4F-B574-E36037164EBF}"/>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029683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939B5-D105-E047-BBB9-72F47C205A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7A050F-9870-004E-903E-038EE28E3F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AA8DA1-95D8-5A49-A292-4A48435400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F80C5-FC1C-B649-AA7C-2ACEDBD528C0}"/>
              </a:ext>
            </a:extLst>
          </p:cNvPr>
          <p:cNvSpPr>
            <a:spLocks noGrp="1"/>
          </p:cNvSpPr>
          <p:nvPr>
            <p:ph type="dt" sz="half" idx="10"/>
          </p:nvPr>
        </p:nvSpPr>
        <p:spPr/>
        <p:txBody>
          <a:bodyPr/>
          <a:lstStyle/>
          <a:p>
            <a:fld id="{56924DBE-DEFB-C14E-A97E-2A0E85AAE1CB}" type="datetimeFigureOut">
              <a:rPr lang="en-US" smtClean="0"/>
              <a:t>3/13/20</a:t>
            </a:fld>
            <a:endParaRPr lang="en-US"/>
          </a:p>
        </p:txBody>
      </p:sp>
      <p:sp>
        <p:nvSpPr>
          <p:cNvPr id="6" name="Footer Placeholder 5">
            <a:extLst>
              <a:ext uri="{FF2B5EF4-FFF2-40B4-BE49-F238E27FC236}">
                <a16:creationId xmlns:a16="http://schemas.microsoft.com/office/drawing/2014/main" id="{093B9CD4-5314-F74C-9495-57B146513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0E838E-1AE2-AC4E-BB4E-BBB68567005F}"/>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6503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35EF8-8D3B-024D-81FE-12C60A28CB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3FAD65-DB34-6B4C-8C84-C72F380BE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189DF4-2785-0142-A1B3-2039855FB1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5DB149-ACF8-5B45-856F-49EC0C0180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5787D-9E59-2647-9225-ECC48B7EDB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2466D-F43D-EF44-897E-87C9F9C3EB27}"/>
              </a:ext>
            </a:extLst>
          </p:cNvPr>
          <p:cNvSpPr>
            <a:spLocks noGrp="1"/>
          </p:cNvSpPr>
          <p:nvPr>
            <p:ph type="dt" sz="half" idx="10"/>
          </p:nvPr>
        </p:nvSpPr>
        <p:spPr/>
        <p:txBody>
          <a:bodyPr/>
          <a:lstStyle/>
          <a:p>
            <a:fld id="{56924DBE-DEFB-C14E-A97E-2A0E85AAE1CB}" type="datetimeFigureOut">
              <a:rPr lang="en-US" smtClean="0"/>
              <a:t>3/13/20</a:t>
            </a:fld>
            <a:endParaRPr lang="en-US"/>
          </a:p>
        </p:txBody>
      </p:sp>
      <p:sp>
        <p:nvSpPr>
          <p:cNvPr id="8" name="Footer Placeholder 7">
            <a:extLst>
              <a:ext uri="{FF2B5EF4-FFF2-40B4-BE49-F238E27FC236}">
                <a16:creationId xmlns:a16="http://schemas.microsoft.com/office/drawing/2014/main" id="{D725701A-EE95-404F-A608-7AACD02632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D2E9C8-36A9-FD49-9E1A-8492A62E1830}"/>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3785467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FA79-4E77-3241-88C9-1445C9B0A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C9722C-7C8A-EB40-AAFF-16AC2FBC4915}"/>
              </a:ext>
            </a:extLst>
          </p:cNvPr>
          <p:cNvSpPr>
            <a:spLocks noGrp="1"/>
          </p:cNvSpPr>
          <p:nvPr>
            <p:ph type="dt" sz="half" idx="10"/>
          </p:nvPr>
        </p:nvSpPr>
        <p:spPr/>
        <p:txBody>
          <a:bodyPr/>
          <a:lstStyle/>
          <a:p>
            <a:fld id="{56924DBE-DEFB-C14E-A97E-2A0E85AAE1CB}" type="datetimeFigureOut">
              <a:rPr lang="en-US" smtClean="0"/>
              <a:t>3/13/20</a:t>
            </a:fld>
            <a:endParaRPr lang="en-US"/>
          </a:p>
        </p:txBody>
      </p:sp>
      <p:sp>
        <p:nvSpPr>
          <p:cNvPr id="4" name="Footer Placeholder 3">
            <a:extLst>
              <a:ext uri="{FF2B5EF4-FFF2-40B4-BE49-F238E27FC236}">
                <a16:creationId xmlns:a16="http://schemas.microsoft.com/office/drawing/2014/main" id="{5C164828-DC41-7842-8D97-9E66EC927D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05BA87-1E4C-7146-B0F9-1AD17825B5A1}"/>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028601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4AE87F-DB9F-2242-9A69-8B8DB7AEA81F}"/>
              </a:ext>
            </a:extLst>
          </p:cNvPr>
          <p:cNvSpPr>
            <a:spLocks noGrp="1"/>
          </p:cNvSpPr>
          <p:nvPr>
            <p:ph type="dt" sz="half" idx="10"/>
          </p:nvPr>
        </p:nvSpPr>
        <p:spPr/>
        <p:txBody>
          <a:bodyPr/>
          <a:lstStyle/>
          <a:p>
            <a:fld id="{56924DBE-DEFB-C14E-A97E-2A0E85AAE1CB}" type="datetimeFigureOut">
              <a:rPr lang="en-US" smtClean="0"/>
              <a:t>3/13/20</a:t>
            </a:fld>
            <a:endParaRPr lang="en-US"/>
          </a:p>
        </p:txBody>
      </p:sp>
      <p:sp>
        <p:nvSpPr>
          <p:cNvPr id="3" name="Footer Placeholder 2">
            <a:extLst>
              <a:ext uri="{FF2B5EF4-FFF2-40B4-BE49-F238E27FC236}">
                <a16:creationId xmlns:a16="http://schemas.microsoft.com/office/drawing/2014/main" id="{9DA0A6EB-E9AD-564C-8339-931E782E5F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A38996-4F01-1C44-9856-BE6635818687}"/>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163449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6456-4F74-BF48-8F4B-9836183D2C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A4E15-C748-E44E-8AA9-C3991A9A1D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74F9C-E61B-EC4E-B972-7BA291F1F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7A2E73-5882-D048-9FFC-8E8586D1E250}"/>
              </a:ext>
            </a:extLst>
          </p:cNvPr>
          <p:cNvSpPr>
            <a:spLocks noGrp="1"/>
          </p:cNvSpPr>
          <p:nvPr>
            <p:ph type="dt" sz="half" idx="10"/>
          </p:nvPr>
        </p:nvSpPr>
        <p:spPr/>
        <p:txBody>
          <a:bodyPr/>
          <a:lstStyle/>
          <a:p>
            <a:fld id="{56924DBE-DEFB-C14E-A97E-2A0E85AAE1CB}" type="datetimeFigureOut">
              <a:rPr lang="en-US" smtClean="0"/>
              <a:t>3/13/20</a:t>
            </a:fld>
            <a:endParaRPr lang="en-US"/>
          </a:p>
        </p:txBody>
      </p:sp>
      <p:sp>
        <p:nvSpPr>
          <p:cNvPr id="6" name="Footer Placeholder 5">
            <a:extLst>
              <a:ext uri="{FF2B5EF4-FFF2-40B4-BE49-F238E27FC236}">
                <a16:creationId xmlns:a16="http://schemas.microsoft.com/office/drawing/2014/main" id="{066F732B-AA73-A44A-986D-A284E4D32D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58956-747E-5F4B-8217-09C1A2BC111F}"/>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155905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C9DF-25CE-7742-B65F-7BC9B7942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62C32-2FA3-5747-870A-872F83CA2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98CC93-9E6E-B549-896B-C0FF8EF72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5D86BC-BD03-E248-A093-5BEA88E6C99F}"/>
              </a:ext>
            </a:extLst>
          </p:cNvPr>
          <p:cNvSpPr>
            <a:spLocks noGrp="1"/>
          </p:cNvSpPr>
          <p:nvPr>
            <p:ph type="dt" sz="half" idx="10"/>
          </p:nvPr>
        </p:nvSpPr>
        <p:spPr/>
        <p:txBody>
          <a:bodyPr/>
          <a:lstStyle/>
          <a:p>
            <a:fld id="{56924DBE-DEFB-C14E-A97E-2A0E85AAE1CB}" type="datetimeFigureOut">
              <a:rPr lang="en-US" smtClean="0"/>
              <a:t>3/13/20</a:t>
            </a:fld>
            <a:endParaRPr lang="en-US"/>
          </a:p>
        </p:txBody>
      </p:sp>
      <p:sp>
        <p:nvSpPr>
          <p:cNvPr id="6" name="Footer Placeholder 5">
            <a:extLst>
              <a:ext uri="{FF2B5EF4-FFF2-40B4-BE49-F238E27FC236}">
                <a16:creationId xmlns:a16="http://schemas.microsoft.com/office/drawing/2014/main" id="{69AD2459-A36B-3648-99E1-48DC55E86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8EE74-477C-5B46-AB72-6251FD689DC0}"/>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123785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862414-50C5-8F48-BEDD-B4B6ECD9ED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C34E81-4EE0-A54E-8711-062236255A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1A019-EBB4-D04A-B927-E3472886B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924DBE-DEFB-C14E-A97E-2A0E85AAE1CB}" type="datetimeFigureOut">
              <a:rPr lang="en-US" smtClean="0"/>
              <a:t>3/13/20</a:t>
            </a:fld>
            <a:endParaRPr lang="en-US"/>
          </a:p>
        </p:txBody>
      </p:sp>
      <p:sp>
        <p:nvSpPr>
          <p:cNvPr id="5" name="Footer Placeholder 4">
            <a:extLst>
              <a:ext uri="{FF2B5EF4-FFF2-40B4-BE49-F238E27FC236}">
                <a16:creationId xmlns:a16="http://schemas.microsoft.com/office/drawing/2014/main" id="{7274F3CC-59D4-B34D-BD0B-89AD52C030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CF0DBC-320E-D044-83DE-87F4511AF9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2E13C-2BAC-AD4E-AF3F-B1032AC905E2}" type="slidenum">
              <a:rPr lang="en-US" smtClean="0"/>
              <a:t>‹#›</a:t>
            </a:fld>
            <a:endParaRPr lang="en-US"/>
          </a:p>
        </p:txBody>
      </p:sp>
    </p:spTree>
    <p:extLst>
      <p:ext uri="{BB962C8B-B14F-4D97-AF65-F5344CB8AC3E}">
        <p14:creationId xmlns:p14="http://schemas.microsoft.com/office/powerpoint/2010/main" val="497179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25C6FB-A735-0C4C-911C-852C0126E544}"/>
              </a:ext>
            </a:extLst>
          </p:cNvPr>
          <p:cNvPicPr>
            <a:picLocks noChangeAspect="1"/>
          </p:cNvPicPr>
          <p:nvPr/>
        </p:nvPicPr>
        <p:blipFill rotWithShape="1">
          <a:blip r:embed="rId3">
            <a:extLst>
              <a:ext uri="{28A0092B-C50C-407E-A947-70E740481C1C}">
                <a14:useLocalDpi xmlns:a14="http://schemas.microsoft.com/office/drawing/2010/main"/>
              </a:ext>
            </a:extLst>
          </a:blip>
          <a:srcRect t="16415"/>
          <a:stretch/>
        </p:blipFill>
        <p:spPr>
          <a:xfrm>
            <a:off x="5857833" y="1305680"/>
            <a:ext cx="5675841" cy="4246639"/>
          </a:xfrm>
          <a:prstGeom prst="rect">
            <a:avLst/>
          </a:prstGeom>
          <a:solidFill>
            <a:schemeClr val="bg1"/>
          </a:solidFill>
        </p:spPr>
      </p:pic>
      <p:pic>
        <p:nvPicPr>
          <p:cNvPr id="15" name="Picture 14">
            <a:extLst>
              <a:ext uri="{FF2B5EF4-FFF2-40B4-BE49-F238E27FC236}">
                <a16:creationId xmlns:a16="http://schemas.microsoft.com/office/drawing/2014/main" id="{BA8FDB83-F790-E741-A948-434717A4961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52004" y="968521"/>
            <a:ext cx="4366073" cy="2009167"/>
          </a:xfrm>
          <a:prstGeom prst="rect">
            <a:avLst/>
          </a:prstGeom>
          <a:solidFill>
            <a:schemeClr val="bg1"/>
          </a:solidFill>
        </p:spPr>
      </p:pic>
      <p:sp>
        <p:nvSpPr>
          <p:cNvPr id="18" name="TextBox 17">
            <a:extLst>
              <a:ext uri="{FF2B5EF4-FFF2-40B4-BE49-F238E27FC236}">
                <a16:creationId xmlns:a16="http://schemas.microsoft.com/office/drawing/2014/main" id="{0EA9B7BF-6670-6243-B1FC-10EE6F044F49}"/>
              </a:ext>
            </a:extLst>
          </p:cNvPr>
          <p:cNvSpPr txBox="1"/>
          <p:nvPr/>
        </p:nvSpPr>
        <p:spPr>
          <a:xfrm>
            <a:off x="1452004" y="725331"/>
            <a:ext cx="332142" cy="338554"/>
          </a:xfrm>
          <a:prstGeom prst="rect">
            <a:avLst/>
          </a:prstGeom>
          <a:solidFill>
            <a:schemeClr val="bg1"/>
          </a:solid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19" name="TextBox 18">
            <a:extLst>
              <a:ext uri="{FF2B5EF4-FFF2-40B4-BE49-F238E27FC236}">
                <a16:creationId xmlns:a16="http://schemas.microsoft.com/office/drawing/2014/main" id="{3563EE4B-2847-5E47-BAEF-AF850F6A18E7}"/>
              </a:ext>
            </a:extLst>
          </p:cNvPr>
          <p:cNvSpPr txBox="1"/>
          <p:nvPr/>
        </p:nvSpPr>
        <p:spPr>
          <a:xfrm>
            <a:off x="5857833" y="725331"/>
            <a:ext cx="332142" cy="338554"/>
          </a:xfrm>
          <a:prstGeom prst="rect">
            <a:avLst/>
          </a:prstGeom>
          <a:solidFill>
            <a:schemeClr val="bg1"/>
          </a:solidFill>
        </p:spPr>
        <p:txBody>
          <a:bodyPr wrap="none" rtlCol="0">
            <a:spAutoFit/>
          </a:bodyPr>
          <a:lstStyle/>
          <a:p>
            <a:r>
              <a:rPr lang="en-US" sz="1600" b="1" dirty="0">
                <a:latin typeface="Arial" panose="020B0604020202020204" pitchFamily="34" charset="0"/>
                <a:cs typeface="Arial" panose="020B0604020202020204" pitchFamily="34" charset="0"/>
              </a:rPr>
              <a:t>B</a:t>
            </a:r>
          </a:p>
        </p:txBody>
      </p:sp>
      <p:pic>
        <p:nvPicPr>
          <p:cNvPr id="4" name="Picture 3" descr="A picture containing screenshot&#10;&#10;Description automatically generated">
            <a:extLst>
              <a:ext uri="{FF2B5EF4-FFF2-40B4-BE49-F238E27FC236}">
                <a16:creationId xmlns:a16="http://schemas.microsoft.com/office/drawing/2014/main" id="{8FBE37D5-A8EE-EE44-90D6-5B4699681DA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52004" y="3051601"/>
            <a:ext cx="4365165" cy="2259502"/>
          </a:xfrm>
          <a:prstGeom prst="rect">
            <a:avLst/>
          </a:prstGeom>
          <a:solidFill>
            <a:schemeClr val="bg1"/>
          </a:solidFill>
        </p:spPr>
      </p:pic>
      <p:sp>
        <p:nvSpPr>
          <p:cNvPr id="20" name="TextBox 19">
            <a:extLst>
              <a:ext uri="{FF2B5EF4-FFF2-40B4-BE49-F238E27FC236}">
                <a16:creationId xmlns:a16="http://schemas.microsoft.com/office/drawing/2014/main" id="{5390C68F-4F25-A748-9B99-F466A392FD1D}"/>
              </a:ext>
            </a:extLst>
          </p:cNvPr>
          <p:cNvSpPr txBox="1"/>
          <p:nvPr/>
        </p:nvSpPr>
        <p:spPr>
          <a:xfrm>
            <a:off x="1452004" y="2977688"/>
            <a:ext cx="332142" cy="338554"/>
          </a:xfrm>
          <a:prstGeom prst="rect">
            <a:avLst/>
          </a:prstGeom>
          <a:solidFill>
            <a:schemeClr val="bg1"/>
          </a:solid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2481026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05256A72-862A-7843-BDE3-5EB225A63F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228600"/>
            <a:ext cx="9601200" cy="6400800"/>
          </a:xfrm>
          <a:prstGeom prst="rect">
            <a:avLst/>
          </a:prstGeom>
        </p:spPr>
      </p:pic>
      <p:sp>
        <p:nvSpPr>
          <p:cNvPr id="8" name="TextBox 7">
            <a:extLst>
              <a:ext uri="{FF2B5EF4-FFF2-40B4-BE49-F238E27FC236}">
                <a16:creationId xmlns:a16="http://schemas.microsoft.com/office/drawing/2014/main" id="{71241E2E-E1F7-7149-9783-53C969E4CD41}"/>
              </a:ext>
            </a:extLst>
          </p:cNvPr>
          <p:cNvSpPr txBox="1"/>
          <p:nvPr/>
        </p:nvSpPr>
        <p:spPr>
          <a:xfrm>
            <a:off x="4704516" y="313508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sp>
        <p:nvSpPr>
          <p:cNvPr id="10" name="TextBox 9">
            <a:extLst>
              <a:ext uri="{FF2B5EF4-FFF2-40B4-BE49-F238E27FC236}">
                <a16:creationId xmlns:a16="http://schemas.microsoft.com/office/drawing/2014/main" id="{EB2D5715-FA53-014C-AB56-8E946FAE3C3A}"/>
              </a:ext>
            </a:extLst>
          </p:cNvPr>
          <p:cNvSpPr txBox="1"/>
          <p:nvPr/>
        </p:nvSpPr>
        <p:spPr>
          <a:xfrm>
            <a:off x="1542286" y="3147236"/>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11" name="TextBox 10">
            <a:extLst>
              <a:ext uri="{FF2B5EF4-FFF2-40B4-BE49-F238E27FC236}">
                <a16:creationId xmlns:a16="http://schemas.microsoft.com/office/drawing/2014/main" id="{F7A7F48D-F354-7F42-BC49-F3D5F987DCC3}"/>
              </a:ext>
            </a:extLst>
          </p:cNvPr>
          <p:cNvSpPr txBox="1"/>
          <p:nvPr/>
        </p:nvSpPr>
        <p:spPr>
          <a:xfrm>
            <a:off x="4704516" y="5932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38D7B4DC-3358-2046-ABBB-3760332F2889}"/>
              </a:ext>
            </a:extLst>
          </p:cNvPr>
          <p:cNvSpPr txBox="1"/>
          <p:nvPr/>
        </p:nvSpPr>
        <p:spPr>
          <a:xfrm>
            <a:off x="7866746" y="5932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13" name="TextBox 12">
            <a:extLst>
              <a:ext uri="{FF2B5EF4-FFF2-40B4-BE49-F238E27FC236}">
                <a16:creationId xmlns:a16="http://schemas.microsoft.com/office/drawing/2014/main" id="{8459DD3B-E1BA-ED46-B040-B4E7C7DD7D19}"/>
              </a:ext>
            </a:extLst>
          </p:cNvPr>
          <p:cNvSpPr txBox="1"/>
          <p:nvPr/>
        </p:nvSpPr>
        <p:spPr>
          <a:xfrm>
            <a:off x="1542286" y="5932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91466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AF57A-3138-9146-9E16-B050C8445E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9349" y="672912"/>
            <a:ext cx="5815064" cy="5205245"/>
          </a:xfrm>
          <a:prstGeom prst="rect">
            <a:avLst/>
          </a:prstGeom>
        </p:spPr>
      </p:pic>
      <p:pic>
        <p:nvPicPr>
          <p:cNvPr id="10" name="Picture 9">
            <a:extLst>
              <a:ext uri="{FF2B5EF4-FFF2-40B4-BE49-F238E27FC236}">
                <a16:creationId xmlns:a16="http://schemas.microsoft.com/office/drawing/2014/main" id="{2289786D-7FEB-3346-8C83-F4B12359892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7453" y="672912"/>
            <a:ext cx="5815064" cy="5205244"/>
          </a:xfrm>
          <a:prstGeom prst="rect">
            <a:avLst/>
          </a:prstGeom>
        </p:spPr>
      </p:pic>
      <p:sp>
        <p:nvSpPr>
          <p:cNvPr id="5" name="TextBox 4">
            <a:extLst>
              <a:ext uri="{FF2B5EF4-FFF2-40B4-BE49-F238E27FC236}">
                <a16:creationId xmlns:a16="http://schemas.microsoft.com/office/drawing/2014/main" id="{03CC6B17-8621-4A45-84DD-10D872F52A5A}"/>
              </a:ext>
            </a:extLst>
          </p:cNvPr>
          <p:cNvSpPr txBox="1"/>
          <p:nvPr/>
        </p:nvSpPr>
        <p:spPr>
          <a:xfrm>
            <a:off x="6237453" y="1322308"/>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7" name="TextBox 6">
            <a:extLst>
              <a:ext uri="{FF2B5EF4-FFF2-40B4-BE49-F238E27FC236}">
                <a16:creationId xmlns:a16="http://schemas.microsoft.com/office/drawing/2014/main" id="{AE54D830-157D-6742-BD7A-1A9A9E794AC3}"/>
              </a:ext>
            </a:extLst>
          </p:cNvPr>
          <p:cNvSpPr txBox="1"/>
          <p:nvPr/>
        </p:nvSpPr>
        <p:spPr>
          <a:xfrm>
            <a:off x="179349" y="1322308"/>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156332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629B50-9E37-554A-BEB9-8C6A49ADE75C}"/>
              </a:ext>
            </a:extLst>
          </p:cNvPr>
          <p:cNvPicPr>
            <a:picLocks noChangeAspect="1"/>
          </p:cNvPicPr>
          <p:nvPr/>
        </p:nvPicPr>
        <p:blipFill rotWithShape="1">
          <a:blip r:embed="rId3">
            <a:extLst>
              <a:ext uri="{28A0092B-C50C-407E-A947-70E740481C1C}">
                <a14:useLocalDpi xmlns:a14="http://schemas.microsoft.com/office/drawing/2010/main"/>
              </a:ext>
            </a:extLst>
          </a:blip>
          <a:srcRect t="17026"/>
          <a:stretch/>
        </p:blipFill>
        <p:spPr>
          <a:xfrm>
            <a:off x="1012496" y="367073"/>
            <a:ext cx="4846620" cy="3599687"/>
          </a:xfrm>
          <a:prstGeom prst="rect">
            <a:avLst/>
          </a:prstGeom>
        </p:spPr>
      </p:pic>
      <p:pic>
        <p:nvPicPr>
          <p:cNvPr id="9" name="Picture 8">
            <a:extLst>
              <a:ext uri="{FF2B5EF4-FFF2-40B4-BE49-F238E27FC236}">
                <a16:creationId xmlns:a16="http://schemas.microsoft.com/office/drawing/2014/main" id="{C5FB33F1-6ECE-4A40-8074-141F1E28453D}"/>
              </a:ext>
            </a:extLst>
          </p:cNvPr>
          <p:cNvPicPr>
            <a:picLocks noChangeAspect="1"/>
          </p:cNvPicPr>
          <p:nvPr/>
        </p:nvPicPr>
        <p:blipFill rotWithShape="1">
          <a:blip r:embed="rId4">
            <a:extLst>
              <a:ext uri="{28A0092B-C50C-407E-A947-70E740481C1C}">
                <a14:useLocalDpi xmlns:a14="http://schemas.microsoft.com/office/drawing/2010/main"/>
              </a:ext>
            </a:extLst>
          </a:blip>
          <a:srcRect t="17058"/>
          <a:stretch/>
        </p:blipFill>
        <p:spPr>
          <a:xfrm>
            <a:off x="1032279" y="3243395"/>
            <a:ext cx="4846621" cy="3598277"/>
          </a:xfrm>
          <a:prstGeom prst="rect">
            <a:avLst/>
          </a:prstGeom>
        </p:spPr>
      </p:pic>
      <p:pic>
        <p:nvPicPr>
          <p:cNvPr id="7" name="Picture 6" descr="A close up of a logo&#10;&#10;Description automatically generated">
            <a:extLst>
              <a:ext uri="{FF2B5EF4-FFF2-40B4-BE49-F238E27FC236}">
                <a16:creationId xmlns:a16="http://schemas.microsoft.com/office/drawing/2014/main" id="{5A8C2298-6997-A141-9A5F-A818B6BCAE57}"/>
              </a:ext>
            </a:extLst>
          </p:cNvPr>
          <p:cNvPicPr>
            <a:picLocks noChangeAspect="1"/>
          </p:cNvPicPr>
          <p:nvPr/>
        </p:nvPicPr>
        <p:blipFill rotWithShape="1">
          <a:blip r:embed="rId5">
            <a:extLst>
              <a:ext uri="{28A0092B-C50C-407E-A947-70E740481C1C}">
                <a14:useLocalDpi xmlns:a14="http://schemas.microsoft.com/office/drawing/2010/main"/>
              </a:ext>
            </a:extLst>
          </a:blip>
          <a:srcRect t="17166"/>
          <a:stretch/>
        </p:blipFill>
        <p:spPr>
          <a:xfrm>
            <a:off x="5999509" y="367073"/>
            <a:ext cx="4852869" cy="3598277"/>
          </a:xfrm>
          <a:prstGeom prst="rect">
            <a:avLst/>
          </a:prstGeom>
        </p:spPr>
      </p:pic>
      <p:sp>
        <p:nvSpPr>
          <p:cNvPr id="8" name="TextBox 7">
            <a:extLst>
              <a:ext uri="{FF2B5EF4-FFF2-40B4-BE49-F238E27FC236}">
                <a16:creationId xmlns:a16="http://schemas.microsoft.com/office/drawing/2014/main" id="{96E425D2-36AA-DE4D-B8AC-55C395A29675}"/>
              </a:ext>
            </a:extLst>
          </p:cNvPr>
          <p:cNvSpPr txBox="1"/>
          <p:nvPr/>
        </p:nvSpPr>
        <p:spPr>
          <a:xfrm>
            <a:off x="5999509" y="214545"/>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8AA365CF-CEC1-FB4B-BEDC-A2E120752C3C}"/>
              </a:ext>
            </a:extLst>
          </p:cNvPr>
          <p:cNvSpPr txBox="1"/>
          <p:nvPr/>
        </p:nvSpPr>
        <p:spPr>
          <a:xfrm>
            <a:off x="1030847" y="3074118"/>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11" name="TextBox 10">
            <a:extLst>
              <a:ext uri="{FF2B5EF4-FFF2-40B4-BE49-F238E27FC236}">
                <a16:creationId xmlns:a16="http://schemas.microsoft.com/office/drawing/2014/main" id="{433F3C66-DF9D-FA4C-AFDF-FB772F220582}"/>
              </a:ext>
            </a:extLst>
          </p:cNvPr>
          <p:cNvSpPr txBox="1"/>
          <p:nvPr/>
        </p:nvSpPr>
        <p:spPr>
          <a:xfrm>
            <a:off x="1030847" y="214545"/>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1312298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45F7C8-33BF-4446-AFEA-7C8846829E44}"/>
              </a:ext>
            </a:extLst>
          </p:cNvPr>
          <p:cNvSpPr txBox="1"/>
          <p:nvPr/>
        </p:nvSpPr>
        <p:spPr>
          <a:xfrm>
            <a:off x="348308" y="203979"/>
            <a:ext cx="2024451"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Preprocessed data</a:t>
            </a:r>
          </a:p>
        </p:txBody>
      </p:sp>
      <p:sp>
        <p:nvSpPr>
          <p:cNvPr id="5" name="TextBox 4">
            <a:extLst>
              <a:ext uri="{FF2B5EF4-FFF2-40B4-BE49-F238E27FC236}">
                <a16:creationId xmlns:a16="http://schemas.microsoft.com/office/drawing/2014/main" id="{029E1157-7153-C248-81E6-E062F682259E}"/>
              </a:ext>
            </a:extLst>
          </p:cNvPr>
          <p:cNvSpPr txBox="1"/>
          <p:nvPr/>
        </p:nvSpPr>
        <p:spPr>
          <a:xfrm>
            <a:off x="483926" y="849230"/>
            <a:ext cx="1694724"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Features 1, 2, .. n</a:t>
            </a:r>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C22FC26-9673-5045-9D83-E03589EEAE0C}"/>
              </a:ext>
            </a:extLst>
          </p:cNvPr>
          <p:cNvSpPr txBox="1"/>
          <p:nvPr/>
        </p:nvSpPr>
        <p:spPr>
          <a:xfrm>
            <a:off x="968002" y="1162461"/>
            <a:ext cx="738208"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80843F-AC93-214E-B304-E4045DCD1A4A}"/>
              </a:ext>
            </a:extLst>
          </p:cNvPr>
          <p:cNvSpPr txBox="1"/>
          <p:nvPr/>
        </p:nvSpPr>
        <p:spPr>
          <a:xfrm>
            <a:off x="2591612" y="646254"/>
            <a:ext cx="633956" cy="276999"/>
          </a:xfrm>
          <a:prstGeom prst="rect">
            <a:avLst/>
          </a:prstGeom>
          <a:noFill/>
          <a:ln w="19050">
            <a:noFill/>
          </a:ln>
        </p:spPr>
        <p:txBody>
          <a:bodyPr wrap="none" rtlCol="0">
            <a:spAutoFit/>
          </a:bodyPr>
          <a:lstStyle/>
          <a:p>
            <a:pPr algn="ctr"/>
            <a:r>
              <a:rPr lang="en-US" sz="1200" dirty="0">
                <a:latin typeface="Arial" panose="020B0604020202020204" pitchFamily="34" charset="0"/>
                <a:cs typeface="Arial" panose="020B0604020202020204" pitchFamily="34" charset="0"/>
              </a:rPr>
              <a:t>shuffle</a:t>
            </a:r>
          </a:p>
        </p:txBody>
      </p:sp>
      <p:sp>
        <p:nvSpPr>
          <p:cNvPr id="10" name="TextBox 9">
            <a:extLst>
              <a:ext uri="{FF2B5EF4-FFF2-40B4-BE49-F238E27FC236}">
                <a16:creationId xmlns:a16="http://schemas.microsoft.com/office/drawing/2014/main" id="{61F17F33-801F-D244-BBCD-BDDD2C301968}"/>
              </a:ext>
            </a:extLst>
          </p:cNvPr>
          <p:cNvSpPr txBox="1"/>
          <p:nvPr/>
        </p:nvSpPr>
        <p:spPr>
          <a:xfrm>
            <a:off x="2591612" y="1033399"/>
            <a:ext cx="633956"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stratify</a:t>
            </a:r>
          </a:p>
        </p:txBody>
      </p:sp>
      <p:sp>
        <p:nvSpPr>
          <p:cNvPr id="12" name="TextBox 11">
            <a:extLst>
              <a:ext uri="{FF2B5EF4-FFF2-40B4-BE49-F238E27FC236}">
                <a16:creationId xmlns:a16="http://schemas.microsoft.com/office/drawing/2014/main" id="{F523BE57-7017-8F47-B3DF-56744FAF04C0}"/>
              </a:ext>
            </a:extLst>
          </p:cNvPr>
          <p:cNvSpPr txBox="1"/>
          <p:nvPr/>
        </p:nvSpPr>
        <p:spPr>
          <a:xfrm>
            <a:off x="801487" y="542533"/>
            <a:ext cx="1068512" cy="307777"/>
          </a:xfrm>
          <a:prstGeom prst="rect">
            <a:avLst/>
          </a:prstGeom>
          <a:noFill/>
          <a:ln w="19050">
            <a:solidFill>
              <a:schemeClr val="tx1"/>
            </a:solidFill>
          </a:ln>
        </p:spPr>
        <p:txBody>
          <a:bodyPr wrap="square" rtlCol="0">
            <a:spAutoFit/>
          </a:bodyPr>
          <a:lstStyle/>
          <a:p>
            <a:pPr algn="ctr"/>
            <a:r>
              <a:rPr lang="en-US" sz="1400" dirty="0">
                <a:latin typeface="Arial" panose="020B0604020202020204" pitchFamily="34" charset="0"/>
                <a:cs typeface="Arial" panose="020B0604020202020204" pitchFamily="34" charset="0"/>
              </a:rPr>
              <a:t>Patient IDs</a:t>
            </a:r>
          </a:p>
        </p:txBody>
      </p:sp>
      <p:sp>
        <p:nvSpPr>
          <p:cNvPr id="15" name="Right Arrow 14">
            <a:extLst>
              <a:ext uri="{FF2B5EF4-FFF2-40B4-BE49-F238E27FC236}">
                <a16:creationId xmlns:a16="http://schemas.microsoft.com/office/drawing/2014/main" id="{393842C6-4790-AF44-B989-D076FEB89B6A}"/>
              </a:ext>
            </a:extLst>
          </p:cNvPr>
          <p:cNvSpPr/>
          <p:nvPr/>
        </p:nvSpPr>
        <p:spPr>
          <a:xfrm>
            <a:off x="6366942" y="858811"/>
            <a:ext cx="1116612" cy="2631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2CDA03B-47A4-9846-AC98-143F7853C723}"/>
              </a:ext>
            </a:extLst>
          </p:cNvPr>
          <p:cNvSpPr txBox="1"/>
          <p:nvPr/>
        </p:nvSpPr>
        <p:spPr>
          <a:xfrm>
            <a:off x="6496053" y="648012"/>
            <a:ext cx="748923" cy="276999"/>
          </a:xfrm>
          <a:prstGeom prst="rect">
            <a:avLst/>
          </a:prstGeom>
          <a:noFill/>
          <a:ln w="19050">
            <a:noFill/>
          </a:ln>
        </p:spPr>
        <p:txBody>
          <a:bodyPr wrap="none" rtlCol="0">
            <a:spAutoFit/>
          </a:bodyPr>
          <a:lstStyle/>
          <a:p>
            <a:pPr algn="ctr"/>
            <a:r>
              <a:rPr lang="en-US" sz="1200" dirty="0">
                <a:latin typeface="Arial" panose="020B0604020202020204" pitchFamily="34" charset="0"/>
                <a:cs typeface="Arial" panose="020B0604020202020204" pitchFamily="34" charset="0"/>
              </a:rPr>
              <a:t>strip IDs</a:t>
            </a:r>
          </a:p>
        </p:txBody>
      </p:sp>
      <p:sp>
        <p:nvSpPr>
          <p:cNvPr id="17" name="TextBox 16">
            <a:extLst>
              <a:ext uri="{FF2B5EF4-FFF2-40B4-BE49-F238E27FC236}">
                <a16:creationId xmlns:a16="http://schemas.microsoft.com/office/drawing/2014/main" id="{EF8F22A8-C734-4A42-AB8D-C01FCE75332E}"/>
              </a:ext>
            </a:extLst>
          </p:cNvPr>
          <p:cNvSpPr txBox="1"/>
          <p:nvPr/>
        </p:nvSpPr>
        <p:spPr>
          <a:xfrm>
            <a:off x="6284842" y="1037462"/>
            <a:ext cx="1171344"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encode labels</a:t>
            </a:r>
          </a:p>
        </p:txBody>
      </p:sp>
      <p:sp>
        <p:nvSpPr>
          <p:cNvPr id="18" name="TextBox 17">
            <a:extLst>
              <a:ext uri="{FF2B5EF4-FFF2-40B4-BE49-F238E27FC236}">
                <a16:creationId xmlns:a16="http://schemas.microsoft.com/office/drawing/2014/main" id="{1E558653-B584-404C-A53D-E1DA5F6CB125}"/>
              </a:ext>
            </a:extLst>
          </p:cNvPr>
          <p:cNvSpPr txBox="1"/>
          <p:nvPr/>
        </p:nvSpPr>
        <p:spPr>
          <a:xfrm>
            <a:off x="7592129" y="199846"/>
            <a:ext cx="2423143" cy="335397"/>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Cleaned train/test data</a:t>
            </a:r>
          </a:p>
        </p:txBody>
      </p:sp>
      <p:sp>
        <p:nvSpPr>
          <p:cNvPr id="25" name="TextBox 24">
            <a:extLst>
              <a:ext uri="{FF2B5EF4-FFF2-40B4-BE49-F238E27FC236}">
                <a16:creationId xmlns:a16="http://schemas.microsoft.com/office/drawing/2014/main" id="{485A9054-C251-5442-AE86-CB98FE0E45F6}"/>
              </a:ext>
            </a:extLst>
          </p:cNvPr>
          <p:cNvSpPr txBox="1"/>
          <p:nvPr/>
        </p:nvSpPr>
        <p:spPr>
          <a:xfrm>
            <a:off x="3482543" y="203979"/>
            <a:ext cx="2812612"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 (80%) test (20%) split</a:t>
            </a:r>
          </a:p>
        </p:txBody>
      </p:sp>
      <p:sp>
        <p:nvSpPr>
          <p:cNvPr id="31" name="TextBox 30">
            <a:extLst>
              <a:ext uri="{FF2B5EF4-FFF2-40B4-BE49-F238E27FC236}">
                <a16:creationId xmlns:a16="http://schemas.microsoft.com/office/drawing/2014/main" id="{BE58D1E0-4F7A-7B40-A142-570EA83D0900}"/>
              </a:ext>
            </a:extLst>
          </p:cNvPr>
          <p:cNvSpPr txBox="1"/>
          <p:nvPr/>
        </p:nvSpPr>
        <p:spPr>
          <a:xfrm>
            <a:off x="10396851" y="1632233"/>
            <a:ext cx="1057456" cy="584775"/>
          </a:xfrm>
          <a:prstGeom prst="rect">
            <a:avLst/>
          </a:prstGeom>
          <a:solidFill>
            <a:srgbClr val="FF0000">
              <a:alpha val="15000"/>
            </a:srgbClr>
          </a:solidFill>
          <a:ln w="19050">
            <a:solidFill>
              <a:schemeClr val="tx1"/>
            </a:solidFill>
          </a:ln>
        </p:spPr>
        <p:txBody>
          <a:bodyPr wrap="square" rtlCol="0">
            <a:spAutoFit/>
          </a:bodyPr>
          <a:lstStyle/>
          <a:p>
            <a:pPr algn="ctr"/>
            <a:r>
              <a:rPr lang="en-US" sz="1600" b="1" dirty="0" err="1">
                <a:latin typeface="Arial" panose="020B0604020202020204" pitchFamily="34" charset="0"/>
                <a:cs typeface="Arial" panose="020B0604020202020204" pitchFamily="34" charset="0"/>
              </a:rPr>
              <a:t>XGBoost</a:t>
            </a:r>
            <a:r>
              <a:rPr lang="en-US" sz="1600" b="1" dirty="0">
                <a:latin typeface="Arial" panose="020B0604020202020204" pitchFamily="34" charset="0"/>
                <a:cs typeface="Arial" panose="020B0604020202020204" pitchFamily="34" charset="0"/>
              </a:rPr>
              <a:t> models</a:t>
            </a:r>
          </a:p>
        </p:txBody>
      </p:sp>
      <p:sp>
        <p:nvSpPr>
          <p:cNvPr id="37" name="TextBox 36">
            <a:extLst>
              <a:ext uri="{FF2B5EF4-FFF2-40B4-BE49-F238E27FC236}">
                <a16:creationId xmlns:a16="http://schemas.microsoft.com/office/drawing/2014/main" id="{3615CE0D-9814-F74F-94C1-2E39E771AEB2}"/>
              </a:ext>
            </a:extLst>
          </p:cNvPr>
          <p:cNvSpPr txBox="1"/>
          <p:nvPr/>
        </p:nvSpPr>
        <p:spPr>
          <a:xfrm>
            <a:off x="4354593" y="639174"/>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Train data</a:t>
            </a:r>
          </a:p>
        </p:txBody>
      </p:sp>
      <p:sp>
        <p:nvSpPr>
          <p:cNvPr id="38" name="TextBox 37">
            <a:extLst>
              <a:ext uri="{FF2B5EF4-FFF2-40B4-BE49-F238E27FC236}">
                <a16:creationId xmlns:a16="http://schemas.microsoft.com/office/drawing/2014/main" id="{B0977C5D-2479-6440-A8CF-D90CC323D268}"/>
              </a:ext>
            </a:extLst>
          </p:cNvPr>
          <p:cNvSpPr txBox="1"/>
          <p:nvPr/>
        </p:nvSpPr>
        <p:spPr>
          <a:xfrm>
            <a:off x="4354594" y="1049639"/>
            <a:ext cx="1068511"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Test data</a:t>
            </a:r>
          </a:p>
        </p:txBody>
      </p:sp>
      <p:sp>
        <p:nvSpPr>
          <p:cNvPr id="46" name="TextBox 45">
            <a:extLst>
              <a:ext uri="{FF2B5EF4-FFF2-40B4-BE49-F238E27FC236}">
                <a16:creationId xmlns:a16="http://schemas.microsoft.com/office/drawing/2014/main" id="{9756B33D-EABA-E840-8562-46C15D8AE6FE}"/>
              </a:ext>
            </a:extLst>
          </p:cNvPr>
          <p:cNvSpPr txBox="1"/>
          <p:nvPr/>
        </p:nvSpPr>
        <p:spPr>
          <a:xfrm>
            <a:off x="10015272" y="1221532"/>
            <a:ext cx="1820617"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Cross validation</a:t>
            </a:r>
          </a:p>
        </p:txBody>
      </p:sp>
      <p:sp>
        <p:nvSpPr>
          <p:cNvPr id="49" name="TextBox 48">
            <a:extLst>
              <a:ext uri="{FF2B5EF4-FFF2-40B4-BE49-F238E27FC236}">
                <a16:creationId xmlns:a16="http://schemas.microsoft.com/office/drawing/2014/main" id="{8652669F-C495-2C42-8CC4-5F512E305F40}"/>
              </a:ext>
            </a:extLst>
          </p:cNvPr>
          <p:cNvSpPr txBox="1"/>
          <p:nvPr/>
        </p:nvSpPr>
        <p:spPr>
          <a:xfrm>
            <a:off x="10015270" y="2327341"/>
            <a:ext cx="1820619" cy="523220"/>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Hyperparameter search</a:t>
            </a:r>
          </a:p>
        </p:txBody>
      </p:sp>
      <p:sp>
        <p:nvSpPr>
          <p:cNvPr id="55" name="TextBox 54">
            <a:extLst>
              <a:ext uri="{FF2B5EF4-FFF2-40B4-BE49-F238E27FC236}">
                <a16:creationId xmlns:a16="http://schemas.microsoft.com/office/drawing/2014/main" id="{30AD548A-3251-8A46-9251-086DF8C5903F}"/>
              </a:ext>
            </a:extLst>
          </p:cNvPr>
          <p:cNvSpPr txBox="1"/>
          <p:nvPr/>
        </p:nvSpPr>
        <p:spPr>
          <a:xfrm>
            <a:off x="7844915" y="2936562"/>
            <a:ext cx="1813962"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Training model</a:t>
            </a:r>
          </a:p>
        </p:txBody>
      </p:sp>
      <p:sp>
        <p:nvSpPr>
          <p:cNvPr id="56" name="Right Arrow 55">
            <a:extLst>
              <a:ext uri="{FF2B5EF4-FFF2-40B4-BE49-F238E27FC236}">
                <a16:creationId xmlns:a16="http://schemas.microsoft.com/office/drawing/2014/main" id="{1A05C9FE-A4C7-9C46-BE3F-E3EA26D2DBD9}"/>
              </a:ext>
            </a:extLst>
          </p:cNvPr>
          <p:cNvSpPr/>
          <p:nvPr/>
        </p:nvSpPr>
        <p:spPr>
          <a:xfrm rot="10800000">
            <a:off x="7841421" y="3631769"/>
            <a:ext cx="1817456" cy="26321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0A991A72-13F9-F646-BFF6-3271621ECBFE}"/>
              </a:ext>
            </a:extLst>
          </p:cNvPr>
          <p:cNvSpPr txBox="1"/>
          <p:nvPr/>
        </p:nvSpPr>
        <p:spPr>
          <a:xfrm>
            <a:off x="10015270" y="880751"/>
            <a:ext cx="1820619"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Optimization</a:t>
            </a:r>
          </a:p>
        </p:txBody>
      </p:sp>
      <p:sp>
        <p:nvSpPr>
          <p:cNvPr id="60" name="TextBox 59">
            <a:extLst>
              <a:ext uri="{FF2B5EF4-FFF2-40B4-BE49-F238E27FC236}">
                <a16:creationId xmlns:a16="http://schemas.microsoft.com/office/drawing/2014/main" id="{7FB48C57-6469-7D4C-9C51-313A551E8DE3}"/>
              </a:ext>
            </a:extLst>
          </p:cNvPr>
          <p:cNvSpPr txBox="1"/>
          <p:nvPr/>
        </p:nvSpPr>
        <p:spPr>
          <a:xfrm>
            <a:off x="6187689" y="3273359"/>
            <a:ext cx="1165577" cy="830997"/>
          </a:xfrm>
          <a:prstGeom prst="rect">
            <a:avLst/>
          </a:prstGeom>
          <a:solidFill>
            <a:srgbClr val="00B050">
              <a:alpha val="10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Trained </a:t>
            </a:r>
            <a:r>
              <a:rPr lang="en-US" sz="1600" b="1" dirty="0" err="1">
                <a:latin typeface="Arial" panose="020B0604020202020204" pitchFamily="34" charset="0"/>
                <a:cs typeface="Arial" panose="020B0604020202020204" pitchFamily="34" charset="0"/>
              </a:rPr>
              <a:t>XGBoost</a:t>
            </a:r>
            <a:r>
              <a:rPr lang="en-US" sz="1600" b="1" dirty="0">
                <a:latin typeface="Arial" panose="020B0604020202020204" pitchFamily="34" charset="0"/>
                <a:cs typeface="Arial" panose="020B0604020202020204" pitchFamily="34" charset="0"/>
              </a:rPr>
              <a:t> models</a:t>
            </a:r>
          </a:p>
        </p:txBody>
      </p:sp>
      <p:sp>
        <p:nvSpPr>
          <p:cNvPr id="63" name="TextBox 62">
            <a:extLst>
              <a:ext uri="{FF2B5EF4-FFF2-40B4-BE49-F238E27FC236}">
                <a16:creationId xmlns:a16="http://schemas.microsoft.com/office/drawing/2014/main" id="{F3D19337-07D1-9E4A-B15A-0F8B61542676}"/>
              </a:ext>
            </a:extLst>
          </p:cNvPr>
          <p:cNvSpPr txBox="1"/>
          <p:nvPr/>
        </p:nvSpPr>
        <p:spPr>
          <a:xfrm>
            <a:off x="3971062" y="2936562"/>
            <a:ext cx="1731966"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Testing model</a:t>
            </a:r>
          </a:p>
        </p:txBody>
      </p:sp>
      <p:sp>
        <p:nvSpPr>
          <p:cNvPr id="64" name="Right Arrow 63">
            <a:extLst>
              <a:ext uri="{FF2B5EF4-FFF2-40B4-BE49-F238E27FC236}">
                <a16:creationId xmlns:a16="http://schemas.microsoft.com/office/drawing/2014/main" id="{9A71CC7A-7757-A648-BA6C-D19A2804FD33}"/>
              </a:ext>
            </a:extLst>
          </p:cNvPr>
          <p:cNvSpPr/>
          <p:nvPr/>
        </p:nvSpPr>
        <p:spPr>
          <a:xfrm rot="10800000">
            <a:off x="3971062" y="3604597"/>
            <a:ext cx="1731966" cy="279810"/>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E05CA635-3964-DB44-8832-780DABBB19C3}"/>
              </a:ext>
            </a:extLst>
          </p:cNvPr>
          <p:cNvSpPr txBox="1"/>
          <p:nvPr/>
        </p:nvSpPr>
        <p:spPr>
          <a:xfrm>
            <a:off x="668538" y="3273359"/>
            <a:ext cx="1279883" cy="689025"/>
          </a:xfrm>
          <a:prstGeom prst="rect">
            <a:avLst/>
          </a:prstGeom>
          <a:noFill/>
          <a:ln w="19050">
            <a:solidFill>
              <a:schemeClr val="tx1"/>
            </a:solidFill>
          </a:ln>
        </p:spPr>
        <p:txBody>
          <a:bodyPr wrap="square" rtlCol="0">
            <a:spAutoFit/>
          </a:bodyPr>
          <a:lstStyle/>
          <a:p>
            <a:pPr algn="ctr"/>
            <a:r>
              <a:rPr lang="en-US" sz="1300" b="1" dirty="0">
                <a:latin typeface="Arial" panose="020B0604020202020204" pitchFamily="34" charset="0"/>
                <a:cs typeface="Arial" panose="020B0604020202020204" pitchFamily="34" charset="0"/>
              </a:rPr>
              <a:t>Predicted</a:t>
            </a:r>
          </a:p>
          <a:p>
            <a:pPr algn="ctr"/>
            <a:r>
              <a:rPr lang="en-US" sz="1300" dirty="0">
                <a:latin typeface="Arial" panose="020B0604020202020204" pitchFamily="34" charset="0"/>
                <a:cs typeface="Arial" panose="020B0604020202020204" pitchFamily="34" charset="0"/>
              </a:rPr>
              <a:t>CA average frequencies</a:t>
            </a:r>
          </a:p>
        </p:txBody>
      </p:sp>
      <p:sp>
        <p:nvSpPr>
          <p:cNvPr id="69" name="TextBox 68">
            <a:extLst>
              <a:ext uri="{FF2B5EF4-FFF2-40B4-BE49-F238E27FC236}">
                <a16:creationId xmlns:a16="http://schemas.microsoft.com/office/drawing/2014/main" id="{36091D3D-AD9A-9B4F-819E-FF2A74A61A68}"/>
              </a:ext>
            </a:extLst>
          </p:cNvPr>
          <p:cNvSpPr txBox="1"/>
          <p:nvPr/>
        </p:nvSpPr>
        <p:spPr>
          <a:xfrm>
            <a:off x="668538" y="4300938"/>
            <a:ext cx="1279882" cy="689024"/>
          </a:xfrm>
          <a:prstGeom prst="rect">
            <a:avLst/>
          </a:prstGeom>
          <a:noFill/>
          <a:ln w="19050">
            <a:solidFill>
              <a:schemeClr val="tx1"/>
            </a:solidFill>
          </a:ln>
        </p:spPr>
        <p:txBody>
          <a:bodyPr wrap="square" rtlCol="0">
            <a:spAutoFit/>
          </a:bodyPr>
          <a:lstStyle/>
          <a:p>
            <a:pPr algn="ctr"/>
            <a:r>
              <a:rPr lang="en-US" sz="1300" b="1" dirty="0">
                <a:latin typeface="Arial" panose="020B0604020202020204" pitchFamily="34" charset="0"/>
                <a:cs typeface="Arial" panose="020B0604020202020204" pitchFamily="34" charset="0"/>
              </a:rPr>
              <a:t>Target: Actual </a:t>
            </a:r>
          </a:p>
          <a:p>
            <a:pPr algn="ctr"/>
            <a:r>
              <a:rPr lang="en-US" sz="1300" dirty="0">
                <a:latin typeface="Arial" panose="020B0604020202020204" pitchFamily="34" charset="0"/>
                <a:cs typeface="Arial" panose="020B0604020202020204" pitchFamily="34" charset="0"/>
              </a:rPr>
              <a:t>CA average frequencies</a:t>
            </a:r>
          </a:p>
        </p:txBody>
      </p:sp>
      <p:sp>
        <p:nvSpPr>
          <p:cNvPr id="72" name="TextBox 71">
            <a:extLst>
              <a:ext uri="{FF2B5EF4-FFF2-40B4-BE49-F238E27FC236}">
                <a16:creationId xmlns:a16="http://schemas.microsoft.com/office/drawing/2014/main" id="{CA15E27F-45C1-F74D-BD8A-A27B67463574}"/>
              </a:ext>
            </a:extLst>
          </p:cNvPr>
          <p:cNvSpPr txBox="1"/>
          <p:nvPr/>
        </p:nvSpPr>
        <p:spPr>
          <a:xfrm>
            <a:off x="354235" y="2934805"/>
            <a:ext cx="1908987"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Model evaluation</a:t>
            </a:r>
          </a:p>
        </p:txBody>
      </p:sp>
      <p:sp>
        <p:nvSpPr>
          <p:cNvPr id="73" name="U-Turn Arrow 72">
            <a:extLst>
              <a:ext uri="{FF2B5EF4-FFF2-40B4-BE49-F238E27FC236}">
                <a16:creationId xmlns:a16="http://schemas.microsoft.com/office/drawing/2014/main" id="{046B22E2-C560-E44F-AAE0-C057C4C2EAC5}"/>
              </a:ext>
            </a:extLst>
          </p:cNvPr>
          <p:cNvSpPr/>
          <p:nvPr/>
        </p:nvSpPr>
        <p:spPr>
          <a:xfrm rot="16200000">
            <a:off x="9913672" y="1732209"/>
            <a:ext cx="584775" cy="381579"/>
          </a:xfrm>
          <a:prstGeom prst="uturnArrow">
            <a:avLst>
              <a:gd name="adj1" fmla="val 20531"/>
              <a:gd name="adj2" fmla="val 25000"/>
              <a:gd name="adj3" fmla="val 25000"/>
              <a:gd name="adj4" fmla="val 0"/>
              <a:gd name="adj5" fmla="val 100000"/>
            </a:avLst>
          </a:prstGeom>
          <a:solidFill>
            <a:srgbClr val="FFFF00">
              <a:alpha val="1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E81A6DBF-3FE0-8F4C-86C8-D1762FAE4452}"/>
              </a:ext>
            </a:extLst>
          </p:cNvPr>
          <p:cNvSpPr txBox="1"/>
          <p:nvPr/>
        </p:nvSpPr>
        <p:spPr>
          <a:xfrm>
            <a:off x="8217640" y="3274989"/>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Train data</a:t>
            </a:r>
          </a:p>
        </p:txBody>
      </p:sp>
      <p:sp>
        <p:nvSpPr>
          <p:cNvPr id="75" name="TextBox 74">
            <a:extLst>
              <a:ext uri="{FF2B5EF4-FFF2-40B4-BE49-F238E27FC236}">
                <a16:creationId xmlns:a16="http://schemas.microsoft.com/office/drawing/2014/main" id="{71E07082-BE3A-644B-92C1-A62DE6C2EC78}"/>
              </a:ext>
            </a:extLst>
          </p:cNvPr>
          <p:cNvSpPr txBox="1"/>
          <p:nvPr/>
        </p:nvSpPr>
        <p:spPr>
          <a:xfrm>
            <a:off x="4278774" y="3271000"/>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Test data</a:t>
            </a:r>
          </a:p>
        </p:txBody>
      </p:sp>
      <p:sp>
        <p:nvSpPr>
          <p:cNvPr id="78" name="Right Arrow 77">
            <a:extLst>
              <a:ext uri="{FF2B5EF4-FFF2-40B4-BE49-F238E27FC236}">
                <a16:creationId xmlns:a16="http://schemas.microsoft.com/office/drawing/2014/main" id="{02225178-505E-9447-AE90-F2A86FFFCC1C}"/>
              </a:ext>
            </a:extLst>
          </p:cNvPr>
          <p:cNvSpPr/>
          <p:nvPr/>
        </p:nvSpPr>
        <p:spPr>
          <a:xfrm>
            <a:off x="2370583" y="844470"/>
            <a:ext cx="1116612" cy="2631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B2523AA-82EE-C943-9073-C7AE1AF11E83}"/>
              </a:ext>
            </a:extLst>
          </p:cNvPr>
          <p:cNvSpPr txBox="1"/>
          <p:nvPr/>
        </p:nvSpPr>
        <p:spPr>
          <a:xfrm>
            <a:off x="8434596" y="846400"/>
            <a:ext cx="738208"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a:t>
            </a:r>
            <a:endParaRPr lang="en-US" sz="1400" dirty="0">
              <a:latin typeface="Arial" panose="020B0604020202020204" pitchFamily="34" charset="0"/>
              <a:cs typeface="Arial" panose="020B0604020202020204" pitchFamily="34" charset="0"/>
            </a:endParaRPr>
          </a:p>
        </p:txBody>
      </p:sp>
      <p:sp>
        <p:nvSpPr>
          <p:cNvPr id="58" name="Bent Arrow 57">
            <a:extLst>
              <a:ext uri="{FF2B5EF4-FFF2-40B4-BE49-F238E27FC236}">
                <a16:creationId xmlns:a16="http://schemas.microsoft.com/office/drawing/2014/main" id="{8EF392D6-7F59-4A47-BFAB-16EDD04EB2DE}"/>
              </a:ext>
            </a:extLst>
          </p:cNvPr>
          <p:cNvSpPr/>
          <p:nvPr/>
        </p:nvSpPr>
        <p:spPr>
          <a:xfrm rot="5400000">
            <a:off x="10473721" y="169493"/>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ight Arrow 61">
            <a:extLst>
              <a:ext uri="{FF2B5EF4-FFF2-40B4-BE49-F238E27FC236}">
                <a16:creationId xmlns:a16="http://schemas.microsoft.com/office/drawing/2014/main" id="{0B5861DD-D87A-8F48-A6D1-D7F8238AF102}"/>
              </a:ext>
            </a:extLst>
          </p:cNvPr>
          <p:cNvSpPr/>
          <p:nvPr/>
        </p:nvSpPr>
        <p:spPr>
          <a:xfrm rot="10800000">
            <a:off x="2505832" y="3631769"/>
            <a:ext cx="1116612" cy="27699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9FFDD210-8F0E-D04D-897C-52CDF71C67BB}"/>
              </a:ext>
            </a:extLst>
          </p:cNvPr>
          <p:cNvSpPr/>
          <p:nvPr/>
        </p:nvSpPr>
        <p:spPr>
          <a:xfrm rot="10800000">
            <a:off x="2505831" y="4326941"/>
            <a:ext cx="1116612" cy="27699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Bent Arrow 66">
            <a:extLst>
              <a:ext uri="{FF2B5EF4-FFF2-40B4-BE49-F238E27FC236}">
                <a16:creationId xmlns:a16="http://schemas.microsoft.com/office/drawing/2014/main" id="{70743EFF-BFD9-3447-AD15-72FF12C3B518}"/>
              </a:ext>
            </a:extLst>
          </p:cNvPr>
          <p:cNvSpPr/>
          <p:nvPr/>
        </p:nvSpPr>
        <p:spPr>
          <a:xfrm rot="10800000">
            <a:off x="10521504" y="3154582"/>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U-Turn Arrow 69">
            <a:extLst>
              <a:ext uri="{FF2B5EF4-FFF2-40B4-BE49-F238E27FC236}">
                <a16:creationId xmlns:a16="http://schemas.microsoft.com/office/drawing/2014/main" id="{6194BBD1-A345-294F-AC25-5533D55345E4}"/>
              </a:ext>
            </a:extLst>
          </p:cNvPr>
          <p:cNvSpPr/>
          <p:nvPr/>
        </p:nvSpPr>
        <p:spPr>
          <a:xfrm rot="5400000">
            <a:off x="11352709" y="1732211"/>
            <a:ext cx="584775" cy="381579"/>
          </a:xfrm>
          <a:prstGeom prst="uturnArrow">
            <a:avLst>
              <a:gd name="adj1" fmla="val 20531"/>
              <a:gd name="adj2" fmla="val 25000"/>
              <a:gd name="adj3" fmla="val 25000"/>
              <a:gd name="adj4" fmla="val 0"/>
              <a:gd name="adj5" fmla="val 100000"/>
            </a:avLst>
          </a:prstGeom>
          <a:solidFill>
            <a:srgbClr val="FFFF00">
              <a:alpha val="1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Bent Arrow 76">
            <a:extLst>
              <a:ext uri="{FF2B5EF4-FFF2-40B4-BE49-F238E27FC236}">
                <a16:creationId xmlns:a16="http://schemas.microsoft.com/office/drawing/2014/main" id="{EC0C6A9B-B38A-BB49-A987-4279E43FC8F4}"/>
              </a:ext>
            </a:extLst>
          </p:cNvPr>
          <p:cNvSpPr/>
          <p:nvPr/>
        </p:nvSpPr>
        <p:spPr>
          <a:xfrm rot="10800000">
            <a:off x="4415918" y="3892791"/>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38FEC0A5-E19D-6C42-BEEA-07F3B0BC0268}"/>
              </a:ext>
            </a:extLst>
          </p:cNvPr>
          <p:cNvSpPr txBox="1"/>
          <p:nvPr/>
        </p:nvSpPr>
        <p:spPr>
          <a:xfrm>
            <a:off x="7950603" y="540812"/>
            <a:ext cx="1694724"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Features 1, 2, .. n</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8952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CA3EDE-B076-D746-99B6-6C7490747FBE}"/>
              </a:ext>
            </a:extLst>
          </p:cNvPr>
          <p:cNvSpPr txBox="1"/>
          <p:nvPr/>
        </p:nvSpPr>
        <p:spPr>
          <a:xfrm>
            <a:off x="3086441" y="140140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DE4BFDCD-F6BE-D348-8015-50476AEBEBE4}"/>
              </a:ext>
            </a:extLst>
          </p:cNvPr>
          <p:cNvSpPr txBox="1"/>
          <p:nvPr/>
        </p:nvSpPr>
        <p:spPr>
          <a:xfrm>
            <a:off x="3086441" y="241636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11" name="TextBox 10">
            <a:extLst>
              <a:ext uri="{FF2B5EF4-FFF2-40B4-BE49-F238E27FC236}">
                <a16:creationId xmlns:a16="http://schemas.microsoft.com/office/drawing/2014/main" id="{D358E599-66CD-3B43-B5E0-DE987F21A541}"/>
              </a:ext>
            </a:extLst>
          </p:cNvPr>
          <p:cNvSpPr txBox="1"/>
          <p:nvPr/>
        </p:nvSpPr>
        <p:spPr>
          <a:xfrm>
            <a:off x="3086441" y="386458"/>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20" name="TextBox 19">
            <a:extLst>
              <a:ext uri="{FF2B5EF4-FFF2-40B4-BE49-F238E27FC236}">
                <a16:creationId xmlns:a16="http://schemas.microsoft.com/office/drawing/2014/main" id="{5B07EF5C-C86F-FA4F-B905-AF05BC70D3F3}"/>
              </a:ext>
            </a:extLst>
          </p:cNvPr>
          <p:cNvSpPr txBox="1"/>
          <p:nvPr/>
        </p:nvSpPr>
        <p:spPr>
          <a:xfrm>
            <a:off x="3086441" y="3426688"/>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pic>
        <p:nvPicPr>
          <p:cNvPr id="4" name="Picture 3" descr="A screenshot of a cell phone&#10;&#10;Description automatically generated">
            <a:extLst>
              <a:ext uri="{FF2B5EF4-FFF2-40B4-BE49-F238E27FC236}">
                <a16:creationId xmlns:a16="http://schemas.microsoft.com/office/drawing/2014/main" id="{DF98654D-BA26-904A-9BF4-0625FF3B0555}"/>
              </a:ext>
            </a:extLst>
          </p:cNvPr>
          <p:cNvPicPr>
            <a:picLocks noChangeAspect="1"/>
          </p:cNvPicPr>
          <p:nvPr/>
        </p:nvPicPr>
        <p:blipFill rotWithShape="1">
          <a:blip r:embed="rId3">
            <a:extLst>
              <a:ext uri="{28A0092B-C50C-407E-A947-70E740481C1C}">
                <a14:useLocalDpi xmlns:a14="http://schemas.microsoft.com/office/drawing/2010/main"/>
              </a:ext>
            </a:extLst>
          </a:blip>
          <a:srcRect l="20524"/>
          <a:stretch/>
        </p:blipFill>
        <p:spPr>
          <a:xfrm>
            <a:off x="3418583" y="2416360"/>
            <a:ext cx="6079979" cy="896379"/>
          </a:xfrm>
          <a:prstGeom prst="rect">
            <a:avLst/>
          </a:prstGeom>
          <a:ln w="6350">
            <a:noFill/>
          </a:ln>
        </p:spPr>
      </p:pic>
      <p:pic>
        <p:nvPicPr>
          <p:cNvPr id="7" name="Picture 6" descr="A screenshot of a cell phone&#10;&#10;Description automatically generated">
            <a:extLst>
              <a:ext uri="{FF2B5EF4-FFF2-40B4-BE49-F238E27FC236}">
                <a16:creationId xmlns:a16="http://schemas.microsoft.com/office/drawing/2014/main" id="{E3E50595-9B2C-0844-847E-D8D23AD1FBCF}"/>
              </a:ext>
            </a:extLst>
          </p:cNvPr>
          <p:cNvPicPr>
            <a:picLocks noChangeAspect="1"/>
          </p:cNvPicPr>
          <p:nvPr/>
        </p:nvPicPr>
        <p:blipFill rotWithShape="1">
          <a:blip r:embed="rId4">
            <a:extLst>
              <a:ext uri="{28A0092B-C50C-407E-A947-70E740481C1C}">
                <a14:useLocalDpi xmlns:a14="http://schemas.microsoft.com/office/drawing/2010/main"/>
              </a:ext>
            </a:extLst>
          </a:blip>
          <a:srcRect l="20525"/>
          <a:stretch/>
        </p:blipFill>
        <p:spPr>
          <a:xfrm>
            <a:off x="3418586" y="1401409"/>
            <a:ext cx="6079976" cy="896378"/>
          </a:xfrm>
          <a:prstGeom prst="rect">
            <a:avLst/>
          </a:prstGeom>
          <a:ln w="6350">
            <a:noFill/>
          </a:ln>
        </p:spPr>
      </p:pic>
      <p:pic>
        <p:nvPicPr>
          <p:cNvPr id="12" name="Picture 11" descr="A screenshot of a cell phone&#10;&#10;Description automatically generated">
            <a:extLst>
              <a:ext uri="{FF2B5EF4-FFF2-40B4-BE49-F238E27FC236}">
                <a16:creationId xmlns:a16="http://schemas.microsoft.com/office/drawing/2014/main" id="{83BE183B-7367-6E43-AE84-1FDE1AF867DE}"/>
              </a:ext>
            </a:extLst>
          </p:cNvPr>
          <p:cNvPicPr>
            <a:picLocks noChangeAspect="1"/>
          </p:cNvPicPr>
          <p:nvPr/>
        </p:nvPicPr>
        <p:blipFill rotWithShape="1">
          <a:blip r:embed="rId5">
            <a:extLst>
              <a:ext uri="{28A0092B-C50C-407E-A947-70E740481C1C}">
                <a14:useLocalDpi xmlns:a14="http://schemas.microsoft.com/office/drawing/2010/main"/>
              </a:ext>
            </a:extLst>
          </a:blip>
          <a:srcRect l="20524"/>
          <a:stretch/>
        </p:blipFill>
        <p:spPr>
          <a:xfrm>
            <a:off x="3418583" y="386458"/>
            <a:ext cx="6079978" cy="896378"/>
          </a:xfrm>
          <a:prstGeom prst="rect">
            <a:avLst/>
          </a:prstGeom>
          <a:ln w="6350">
            <a:noFill/>
          </a:ln>
        </p:spPr>
      </p:pic>
      <p:pic>
        <p:nvPicPr>
          <p:cNvPr id="14" name="Picture 13" descr="A screenshot of a cell phone&#10;&#10;Description automatically generated">
            <a:extLst>
              <a:ext uri="{FF2B5EF4-FFF2-40B4-BE49-F238E27FC236}">
                <a16:creationId xmlns:a16="http://schemas.microsoft.com/office/drawing/2014/main" id="{D1EDEE56-3488-F74B-B050-7CC20258AD78}"/>
              </a:ext>
            </a:extLst>
          </p:cNvPr>
          <p:cNvPicPr>
            <a:picLocks noChangeAspect="1"/>
          </p:cNvPicPr>
          <p:nvPr/>
        </p:nvPicPr>
        <p:blipFill rotWithShape="1">
          <a:blip r:embed="rId6">
            <a:extLst>
              <a:ext uri="{28A0092B-C50C-407E-A947-70E740481C1C}">
                <a14:useLocalDpi xmlns:a14="http://schemas.microsoft.com/office/drawing/2010/main"/>
              </a:ext>
            </a:extLst>
          </a:blip>
          <a:srcRect l="20542"/>
          <a:stretch/>
        </p:blipFill>
        <p:spPr>
          <a:xfrm>
            <a:off x="3418581" y="3431312"/>
            <a:ext cx="6079982" cy="2998855"/>
          </a:xfrm>
          <a:prstGeom prst="rect">
            <a:avLst/>
          </a:prstGeom>
          <a:ln w="6350">
            <a:noFill/>
          </a:ln>
        </p:spPr>
      </p:pic>
      <p:pic>
        <p:nvPicPr>
          <p:cNvPr id="13" name="Picture 12" descr="A screenshot of a cell phone&#10;&#10;Description automatically generated">
            <a:extLst>
              <a:ext uri="{FF2B5EF4-FFF2-40B4-BE49-F238E27FC236}">
                <a16:creationId xmlns:a16="http://schemas.microsoft.com/office/drawing/2014/main" id="{9B7488FF-7763-6B49-B97E-9D803169C9B9}"/>
              </a:ext>
            </a:extLst>
          </p:cNvPr>
          <p:cNvPicPr>
            <a:picLocks noChangeAspect="1"/>
          </p:cNvPicPr>
          <p:nvPr/>
        </p:nvPicPr>
        <p:blipFill rotWithShape="1">
          <a:blip r:embed="rId5">
            <a:extLst>
              <a:ext uri="{28A0092B-C50C-407E-A947-70E740481C1C}">
                <a14:useLocalDpi xmlns:a14="http://schemas.microsoft.com/office/drawing/2010/main"/>
              </a:ext>
            </a:extLst>
          </a:blip>
          <a:srcRect l="467" r="98936"/>
          <a:stretch/>
        </p:blipFill>
        <p:spPr>
          <a:xfrm>
            <a:off x="3372862" y="2416361"/>
            <a:ext cx="45719" cy="896378"/>
          </a:xfrm>
          <a:prstGeom prst="rect">
            <a:avLst/>
          </a:prstGeom>
          <a:ln w="6350">
            <a:noFill/>
          </a:ln>
        </p:spPr>
      </p:pic>
      <p:pic>
        <p:nvPicPr>
          <p:cNvPr id="15" name="Picture 14" descr="A screenshot of a cell phone&#10;&#10;Description automatically generated">
            <a:extLst>
              <a:ext uri="{FF2B5EF4-FFF2-40B4-BE49-F238E27FC236}">
                <a16:creationId xmlns:a16="http://schemas.microsoft.com/office/drawing/2014/main" id="{559FA6D5-6B76-4041-8A7C-C40BD0ED7E6E}"/>
              </a:ext>
            </a:extLst>
          </p:cNvPr>
          <p:cNvPicPr>
            <a:picLocks noChangeAspect="1"/>
          </p:cNvPicPr>
          <p:nvPr/>
        </p:nvPicPr>
        <p:blipFill rotWithShape="1">
          <a:blip r:embed="rId5">
            <a:extLst>
              <a:ext uri="{28A0092B-C50C-407E-A947-70E740481C1C}">
                <a14:useLocalDpi xmlns:a14="http://schemas.microsoft.com/office/drawing/2010/main"/>
              </a:ext>
            </a:extLst>
          </a:blip>
          <a:srcRect l="467" r="98936"/>
          <a:stretch/>
        </p:blipFill>
        <p:spPr>
          <a:xfrm>
            <a:off x="3372864" y="386458"/>
            <a:ext cx="45719" cy="896378"/>
          </a:xfrm>
          <a:prstGeom prst="rect">
            <a:avLst/>
          </a:prstGeom>
          <a:ln w="6350">
            <a:noFill/>
          </a:ln>
        </p:spPr>
      </p:pic>
      <p:pic>
        <p:nvPicPr>
          <p:cNvPr id="16" name="Picture 15" descr="A screenshot of a cell phone&#10;&#10;Description automatically generated">
            <a:extLst>
              <a:ext uri="{FF2B5EF4-FFF2-40B4-BE49-F238E27FC236}">
                <a16:creationId xmlns:a16="http://schemas.microsoft.com/office/drawing/2014/main" id="{2B034C39-6F4A-0443-A81E-11177517CF69}"/>
              </a:ext>
            </a:extLst>
          </p:cNvPr>
          <p:cNvPicPr>
            <a:picLocks noChangeAspect="1"/>
          </p:cNvPicPr>
          <p:nvPr/>
        </p:nvPicPr>
        <p:blipFill rotWithShape="1">
          <a:blip r:embed="rId5">
            <a:extLst>
              <a:ext uri="{28A0092B-C50C-407E-A947-70E740481C1C}">
                <a14:useLocalDpi xmlns:a14="http://schemas.microsoft.com/office/drawing/2010/main"/>
              </a:ext>
            </a:extLst>
          </a:blip>
          <a:srcRect l="467" r="98936"/>
          <a:stretch/>
        </p:blipFill>
        <p:spPr>
          <a:xfrm>
            <a:off x="3372863" y="1400720"/>
            <a:ext cx="45719" cy="896378"/>
          </a:xfrm>
          <a:prstGeom prst="rect">
            <a:avLst/>
          </a:prstGeom>
          <a:ln w="6350">
            <a:noFill/>
          </a:ln>
        </p:spPr>
      </p:pic>
      <p:pic>
        <p:nvPicPr>
          <p:cNvPr id="17" name="Picture 16" descr="A screenshot of a cell phone&#10;&#10;Description automatically generated">
            <a:extLst>
              <a:ext uri="{FF2B5EF4-FFF2-40B4-BE49-F238E27FC236}">
                <a16:creationId xmlns:a16="http://schemas.microsoft.com/office/drawing/2014/main" id="{14860718-2B81-B648-B000-B5E7CF84AE8A}"/>
              </a:ext>
            </a:extLst>
          </p:cNvPr>
          <p:cNvPicPr>
            <a:picLocks noChangeAspect="1"/>
          </p:cNvPicPr>
          <p:nvPr/>
        </p:nvPicPr>
        <p:blipFill rotWithShape="1">
          <a:blip r:embed="rId6">
            <a:extLst>
              <a:ext uri="{28A0092B-C50C-407E-A947-70E740481C1C}">
                <a14:useLocalDpi xmlns:a14="http://schemas.microsoft.com/office/drawing/2010/main"/>
              </a:ext>
            </a:extLst>
          </a:blip>
          <a:srcRect l="53" r="98077"/>
          <a:stretch/>
        </p:blipFill>
        <p:spPr>
          <a:xfrm>
            <a:off x="3341723" y="3431312"/>
            <a:ext cx="143124" cy="2998855"/>
          </a:xfrm>
          <a:prstGeom prst="rect">
            <a:avLst/>
          </a:prstGeom>
          <a:ln w="6350">
            <a:noFill/>
          </a:ln>
        </p:spPr>
      </p:pic>
    </p:spTree>
    <p:extLst>
      <p:ext uri="{BB962C8B-B14F-4D97-AF65-F5344CB8AC3E}">
        <p14:creationId xmlns:p14="http://schemas.microsoft.com/office/powerpoint/2010/main" val="238926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6DB2DE-238E-3E4C-8B1C-10F409163972}"/>
              </a:ext>
            </a:extLst>
          </p:cNvPr>
          <p:cNvSpPr txBox="1"/>
          <p:nvPr/>
        </p:nvSpPr>
        <p:spPr>
          <a:xfrm>
            <a:off x="945318" y="223202"/>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9" name="TextBox 8">
            <a:extLst>
              <a:ext uri="{FF2B5EF4-FFF2-40B4-BE49-F238E27FC236}">
                <a16:creationId xmlns:a16="http://schemas.microsoft.com/office/drawing/2014/main" id="{C66C0DD9-D254-CD4E-909C-2868088C9FED}"/>
              </a:ext>
            </a:extLst>
          </p:cNvPr>
          <p:cNvSpPr txBox="1"/>
          <p:nvPr/>
        </p:nvSpPr>
        <p:spPr>
          <a:xfrm>
            <a:off x="7166497" y="223202"/>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79161C29-07B6-814A-BC07-4759826EC011}"/>
              </a:ext>
            </a:extLst>
          </p:cNvPr>
          <p:cNvSpPr txBox="1"/>
          <p:nvPr/>
        </p:nvSpPr>
        <p:spPr>
          <a:xfrm>
            <a:off x="943404" y="2006232"/>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15" name="TextBox 14">
            <a:extLst>
              <a:ext uri="{FF2B5EF4-FFF2-40B4-BE49-F238E27FC236}">
                <a16:creationId xmlns:a16="http://schemas.microsoft.com/office/drawing/2014/main" id="{BA077433-DB18-2846-A14A-F3F3010B9D9A}"/>
              </a:ext>
            </a:extLst>
          </p:cNvPr>
          <p:cNvSpPr txBox="1"/>
          <p:nvPr/>
        </p:nvSpPr>
        <p:spPr>
          <a:xfrm>
            <a:off x="7166497" y="2002885"/>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30" name="TextBox 29">
            <a:extLst>
              <a:ext uri="{FF2B5EF4-FFF2-40B4-BE49-F238E27FC236}">
                <a16:creationId xmlns:a16="http://schemas.microsoft.com/office/drawing/2014/main" id="{01B00DE9-FB48-8A40-8F1C-1612D7561AE9}"/>
              </a:ext>
            </a:extLst>
          </p:cNvPr>
          <p:cNvSpPr txBox="1"/>
          <p:nvPr/>
        </p:nvSpPr>
        <p:spPr>
          <a:xfrm>
            <a:off x="943404" y="3776230"/>
            <a:ext cx="32092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sp>
        <p:nvSpPr>
          <p:cNvPr id="31" name="TextBox 30">
            <a:extLst>
              <a:ext uri="{FF2B5EF4-FFF2-40B4-BE49-F238E27FC236}">
                <a16:creationId xmlns:a16="http://schemas.microsoft.com/office/drawing/2014/main" id="{6F0713BD-2CB1-F74B-9B2C-83F54888F579}"/>
              </a:ext>
            </a:extLst>
          </p:cNvPr>
          <p:cNvSpPr txBox="1"/>
          <p:nvPr/>
        </p:nvSpPr>
        <p:spPr>
          <a:xfrm>
            <a:off x="7166497" y="3776230"/>
            <a:ext cx="30970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F</a:t>
            </a:r>
          </a:p>
        </p:txBody>
      </p:sp>
      <p:pic>
        <p:nvPicPr>
          <p:cNvPr id="3" name="Picture 2" descr="A screenshot of a cell phone&#10;&#10;Description automatically generated">
            <a:extLst>
              <a:ext uri="{FF2B5EF4-FFF2-40B4-BE49-F238E27FC236}">
                <a16:creationId xmlns:a16="http://schemas.microsoft.com/office/drawing/2014/main" id="{81AAE08D-3443-434C-A824-98C96B0F873C}"/>
              </a:ext>
            </a:extLst>
          </p:cNvPr>
          <p:cNvPicPr>
            <a:picLocks noChangeAspect="1"/>
          </p:cNvPicPr>
          <p:nvPr/>
        </p:nvPicPr>
        <p:blipFill rotWithShape="1">
          <a:blip r:embed="rId3"/>
          <a:srcRect l="7591"/>
          <a:stretch/>
        </p:blipFill>
        <p:spPr>
          <a:xfrm>
            <a:off x="1304818" y="224424"/>
            <a:ext cx="5803140" cy="174478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B409C2B2-DCFB-C04E-8A21-72ED6C7DC7C8}"/>
              </a:ext>
            </a:extLst>
          </p:cNvPr>
          <p:cNvPicPr>
            <a:picLocks noChangeAspect="1"/>
          </p:cNvPicPr>
          <p:nvPr/>
        </p:nvPicPr>
        <p:blipFill>
          <a:blip r:embed="rId4"/>
          <a:stretch>
            <a:fillRect/>
          </a:stretch>
        </p:blipFill>
        <p:spPr>
          <a:xfrm>
            <a:off x="7440100" y="223202"/>
            <a:ext cx="4739163" cy="1746007"/>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A0A04033-097C-2E4E-B4E1-A046A0BD3238}"/>
              </a:ext>
            </a:extLst>
          </p:cNvPr>
          <p:cNvPicPr>
            <a:picLocks noChangeAspect="1"/>
          </p:cNvPicPr>
          <p:nvPr/>
        </p:nvPicPr>
        <p:blipFill rotWithShape="1">
          <a:blip r:embed="rId3"/>
          <a:srcRect l="794" r="98446"/>
          <a:stretch/>
        </p:blipFill>
        <p:spPr>
          <a:xfrm>
            <a:off x="1257049" y="224424"/>
            <a:ext cx="47766" cy="174478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AB69BC1-58C7-E240-8772-5EE9F6344961}"/>
              </a:ext>
            </a:extLst>
          </p:cNvPr>
          <p:cNvPicPr>
            <a:picLocks noChangeAspect="1"/>
          </p:cNvPicPr>
          <p:nvPr/>
        </p:nvPicPr>
        <p:blipFill rotWithShape="1">
          <a:blip r:embed="rId5"/>
          <a:srcRect l="7591"/>
          <a:stretch/>
        </p:blipFill>
        <p:spPr>
          <a:xfrm>
            <a:off x="1304816" y="1997158"/>
            <a:ext cx="5803141" cy="17447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1B9F769-72CE-8C44-9543-6871CB7D7BC0}"/>
              </a:ext>
            </a:extLst>
          </p:cNvPr>
          <p:cNvPicPr>
            <a:picLocks noChangeAspect="1"/>
          </p:cNvPicPr>
          <p:nvPr/>
        </p:nvPicPr>
        <p:blipFill>
          <a:blip r:embed="rId6"/>
          <a:stretch>
            <a:fillRect/>
          </a:stretch>
        </p:blipFill>
        <p:spPr>
          <a:xfrm>
            <a:off x="7440099" y="1996546"/>
            <a:ext cx="4739163" cy="1746008"/>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DF5CBC04-3F3A-3747-A168-1A4C767536CC}"/>
              </a:ext>
            </a:extLst>
          </p:cNvPr>
          <p:cNvPicPr>
            <a:picLocks noChangeAspect="1"/>
          </p:cNvPicPr>
          <p:nvPr/>
        </p:nvPicPr>
        <p:blipFill rotWithShape="1">
          <a:blip r:embed="rId3"/>
          <a:srcRect l="794" r="98446"/>
          <a:stretch/>
        </p:blipFill>
        <p:spPr>
          <a:xfrm>
            <a:off x="1257049" y="1997158"/>
            <a:ext cx="47766" cy="174478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CA3DF851-9663-C348-9C30-FF8C7A415203}"/>
              </a:ext>
            </a:extLst>
          </p:cNvPr>
          <p:cNvPicPr>
            <a:picLocks noChangeAspect="1"/>
          </p:cNvPicPr>
          <p:nvPr/>
        </p:nvPicPr>
        <p:blipFill rotWithShape="1">
          <a:blip r:embed="rId7"/>
          <a:srcRect l="7591"/>
          <a:stretch/>
        </p:blipFill>
        <p:spPr>
          <a:xfrm>
            <a:off x="1300747" y="3768669"/>
            <a:ext cx="5807209" cy="1746007"/>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9A1C6478-98EF-A64D-B4CC-57BD5953E2F9}"/>
              </a:ext>
            </a:extLst>
          </p:cNvPr>
          <p:cNvPicPr>
            <a:picLocks noChangeAspect="1"/>
          </p:cNvPicPr>
          <p:nvPr/>
        </p:nvPicPr>
        <p:blipFill rotWithShape="1">
          <a:blip r:embed="rId3"/>
          <a:srcRect l="794" r="98446"/>
          <a:stretch/>
        </p:blipFill>
        <p:spPr>
          <a:xfrm>
            <a:off x="1253577" y="3768669"/>
            <a:ext cx="47766" cy="1744785"/>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8B47FE15-29AB-1C42-8836-A00B7747E12B}"/>
              </a:ext>
            </a:extLst>
          </p:cNvPr>
          <p:cNvPicPr>
            <a:picLocks noChangeAspect="1"/>
          </p:cNvPicPr>
          <p:nvPr/>
        </p:nvPicPr>
        <p:blipFill>
          <a:blip r:embed="rId8"/>
          <a:stretch>
            <a:fillRect/>
          </a:stretch>
        </p:blipFill>
        <p:spPr>
          <a:xfrm>
            <a:off x="7436776" y="3768669"/>
            <a:ext cx="4739163" cy="1746007"/>
          </a:xfrm>
          <a:prstGeom prst="rect">
            <a:avLst/>
          </a:prstGeom>
        </p:spPr>
      </p:pic>
    </p:spTree>
    <p:extLst>
      <p:ext uri="{BB962C8B-B14F-4D97-AF65-F5344CB8AC3E}">
        <p14:creationId xmlns:p14="http://schemas.microsoft.com/office/powerpoint/2010/main" val="3159625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16D3E2-4CDE-464C-9186-02EFD9EE9486}"/>
              </a:ext>
            </a:extLst>
          </p:cNvPr>
          <p:cNvSpPr txBox="1"/>
          <p:nvPr/>
        </p:nvSpPr>
        <p:spPr>
          <a:xfrm>
            <a:off x="2606678" y="3106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4A05F235-A059-B44A-A674-6BD9E5CDA768}"/>
              </a:ext>
            </a:extLst>
          </p:cNvPr>
          <p:cNvSpPr txBox="1"/>
          <p:nvPr/>
        </p:nvSpPr>
        <p:spPr>
          <a:xfrm>
            <a:off x="2606678" y="224554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6" name="TextBox 15">
            <a:extLst>
              <a:ext uri="{FF2B5EF4-FFF2-40B4-BE49-F238E27FC236}">
                <a16:creationId xmlns:a16="http://schemas.microsoft.com/office/drawing/2014/main" id="{56C6FBD3-9052-A246-A3A5-8B6AE41C0ACB}"/>
              </a:ext>
            </a:extLst>
          </p:cNvPr>
          <p:cNvSpPr txBox="1"/>
          <p:nvPr/>
        </p:nvSpPr>
        <p:spPr>
          <a:xfrm>
            <a:off x="2606678" y="4491764"/>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pic>
        <p:nvPicPr>
          <p:cNvPr id="3" name="Picture 2" descr="A screenshot of a cell phone&#10;&#10;Description automatically generated">
            <a:extLst>
              <a:ext uri="{FF2B5EF4-FFF2-40B4-BE49-F238E27FC236}">
                <a16:creationId xmlns:a16="http://schemas.microsoft.com/office/drawing/2014/main" id="{D71FA12D-2327-0E4B-BACF-0A533948E096}"/>
              </a:ext>
            </a:extLst>
          </p:cNvPr>
          <p:cNvPicPr>
            <a:picLocks noChangeAspect="1"/>
          </p:cNvPicPr>
          <p:nvPr/>
        </p:nvPicPr>
        <p:blipFill>
          <a:blip r:embed="rId3"/>
          <a:stretch>
            <a:fillRect/>
          </a:stretch>
        </p:blipFill>
        <p:spPr>
          <a:xfrm>
            <a:off x="2938821" y="31063"/>
            <a:ext cx="6470222" cy="222163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4ACCFEE-6C0C-2341-BE20-90C21C4D0F7B}"/>
              </a:ext>
            </a:extLst>
          </p:cNvPr>
          <p:cNvPicPr>
            <a:picLocks noChangeAspect="1"/>
          </p:cNvPicPr>
          <p:nvPr/>
        </p:nvPicPr>
        <p:blipFill>
          <a:blip r:embed="rId4"/>
          <a:stretch>
            <a:fillRect/>
          </a:stretch>
        </p:blipFill>
        <p:spPr>
          <a:xfrm>
            <a:off x="2938820" y="2277278"/>
            <a:ext cx="6470222" cy="2221634"/>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4E25B1B5-2F8D-AC49-905E-33FA612FEB4D}"/>
              </a:ext>
            </a:extLst>
          </p:cNvPr>
          <p:cNvPicPr>
            <a:picLocks noChangeAspect="1"/>
          </p:cNvPicPr>
          <p:nvPr/>
        </p:nvPicPr>
        <p:blipFill>
          <a:blip r:embed="rId5"/>
          <a:stretch>
            <a:fillRect/>
          </a:stretch>
        </p:blipFill>
        <p:spPr>
          <a:xfrm>
            <a:off x="2938820" y="4536247"/>
            <a:ext cx="6470223" cy="2221634"/>
          </a:xfrm>
          <a:prstGeom prst="rect">
            <a:avLst/>
          </a:prstGeom>
        </p:spPr>
      </p:pic>
    </p:spTree>
    <p:extLst>
      <p:ext uri="{BB962C8B-B14F-4D97-AF65-F5344CB8AC3E}">
        <p14:creationId xmlns:p14="http://schemas.microsoft.com/office/powerpoint/2010/main" val="2571458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E5F301D-EA17-BD49-8712-4C3532B3246D}"/>
              </a:ext>
            </a:extLst>
          </p:cNvPr>
          <p:cNvSpPr txBox="1"/>
          <p:nvPr/>
        </p:nvSpPr>
        <p:spPr>
          <a:xfrm>
            <a:off x="2389011" y="369655"/>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0AD0309F-BB2C-384D-957F-CABA3E63C9A3}"/>
              </a:ext>
            </a:extLst>
          </p:cNvPr>
          <p:cNvSpPr txBox="1"/>
          <p:nvPr/>
        </p:nvSpPr>
        <p:spPr>
          <a:xfrm>
            <a:off x="6422913" y="369655"/>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24" name="TextBox 23">
            <a:extLst>
              <a:ext uri="{FF2B5EF4-FFF2-40B4-BE49-F238E27FC236}">
                <a16:creationId xmlns:a16="http://schemas.microsoft.com/office/drawing/2014/main" id="{8A9ABB88-D8AA-EE40-A11C-1C4459A22745}"/>
              </a:ext>
            </a:extLst>
          </p:cNvPr>
          <p:cNvSpPr txBox="1"/>
          <p:nvPr/>
        </p:nvSpPr>
        <p:spPr>
          <a:xfrm>
            <a:off x="2389011" y="2267403"/>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5530CB67-BBCB-6D40-91A5-94EA079F6CC0}"/>
              </a:ext>
            </a:extLst>
          </p:cNvPr>
          <p:cNvSpPr txBox="1"/>
          <p:nvPr/>
        </p:nvSpPr>
        <p:spPr>
          <a:xfrm>
            <a:off x="2389011" y="4281641"/>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pic>
        <p:nvPicPr>
          <p:cNvPr id="3" name="Picture 2" descr="A screenshot of a cell phone&#10;&#10;Description automatically generated">
            <a:extLst>
              <a:ext uri="{FF2B5EF4-FFF2-40B4-BE49-F238E27FC236}">
                <a16:creationId xmlns:a16="http://schemas.microsoft.com/office/drawing/2014/main" id="{5F872D2F-FBB8-1F40-8D01-12482CB5F4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57020" y="388617"/>
            <a:ext cx="3044004" cy="1771057"/>
          </a:xfrm>
          <a:prstGeom prst="rect">
            <a:avLst/>
          </a:prstGeom>
          <a:ln w="6350">
            <a:solidFill>
              <a:schemeClr val="dk1"/>
            </a:solidFill>
          </a:ln>
        </p:spPr>
      </p:pic>
      <p:pic>
        <p:nvPicPr>
          <p:cNvPr id="5" name="Picture 4" descr="A screenshot of a cell phone&#10;&#10;Description automatically generated">
            <a:extLst>
              <a:ext uri="{FF2B5EF4-FFF2-40B4-BE49-F238E27FC236}">
                <a16:creationId xmlns:a16="http://schemas.microsoft.com/office/drawing/2014/main" id="{2C8B1217-6FC3-E04D-84C7-A553DD47FBA9}"/>
              </a:ext>
            </a:extLst>
          </p:cNvPr>
          <p:cNvPicPr>
            <a:picLocks noChangeAspect="1"/>
          </p:cNvPicPr>
          <p:nvPr/>
        </p:nvPicPr>
        <p:blipFill rotWithShape="1">
          <a:blip r:embed="rId4">
            <a:extLst>
              <a:ext uri="{28A0092B-C50C-407E-A947-70E740481C1C}">
                <a14:useLocalDpi xmlns:a14="http://schemas.microsoft.com/office/drawing/2010/main"/>
              </a:ext>
            </a:extLst>
          </a:blip>
          <a:srcRect l="7062" r="1"/>
          <a:stretch/>
        </p:blipFill>
        <p:spPr>
          <a:xfrm>
            <a:off x="2723118" y="377449"/>
            <a:ext cx="3547053" cy="1785556"/>
          </a:xfrm>
          <a:prstGeom prst="rect">
            <a:avLst/>
          </a:prstGeom>
          <a:ln w="6350">
            <a:solidFill>
              <a:schemeClr val="dk1"/>
            </a:solidFill>
          </a:ln>
        </p:spPr>
      </p:pic>
      <p:pic>
        <p:nvPicPr>
          <p:cNvPr id="7" name="Picture 6" descr="A screenshot of a cell phone&#10;&#10;Description automatically generated">
            <a:extLst>
              <a:ext uri="{FF2B5EF4-FFF2-40B4-BE49-F238E27FC236}">
                <a16:creationId xmlns:a16="http://schemas.microsoft.com/office/drawing/2014/main" id="{5DDC2925-3C11-514A-BD6F-9767F1FB2B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23118" y="4284971"/>
            <a:ext cx="7077906" cy="2087493"/>
          </a:xfrm>
          <a:prstGeom prst="rect">
            <a:avLst/>
          </a:prstGeom>
          <a:ln w="6350">
            <a:solidFill>
              <a:schemeClr val="dk1"/>
            </a:solidFill>
          </a:ln>
        </p:spPr>
      </p:pic>
      <p:pic>
        <p:nvPicPr>
          <p:cNvPr id="9" name="Picture 8" descr="A screenshot of a cell phone&#10;&#10;Description automatically generated">
            <a:extLst>
              <a:ext uri="{FF2B5EF4-FFF2-40B4-BE49-F238E27FC236}">
                <a16:creationId xmlns:a16="http://schemas.microsoft.com/office/drawing/2014/main" id="{2727C143-192D-6E4A-9E13-20F116320AF1}"/>
              </a:ext>
            </a:extLst>
          </p:cNvPr>
          <p:cNvPicPr>
            <a:picLocks noChangeAspect="1"/>
          </p:cNvPicPr>
          <p:nvPr/>
        </p:nvPicPr>
        <p:blipFill rotWithShape="1">
          <a:blip r:embed="rId6">
            <a:extLst>
              <a:ext uri="{28A0092B-C50C-407E-A947-70E740481C1C}">
                <a14:useLocalDpi xmlns:a14="http://schemas.microsoft.com/office/drawing/2010/main"/>
              </a:ext>
            </a:extLst>
          </a:blip>
          <a:srcRect l="7"/>
          <a:stretch/>
        </p:blipFill>
        <p:spPr>
          <a:xfrm>
            <a:off x="2723118" y="2267403"/>
            <a:ext cx="7077906" cy="1909840"/>
          </a:xfrm>
          <a:prstGeom prst="rect">
            <a:avLst/>
          </a:prstGeom>
          <a:ln w="6350">
            <a:solidFill>
              <a:schemeClr val="dk1"/>
            </a:solidFill>
          </a:ln>
        </p:spPr>
      </p:pic>
    </p:spTree>
    <p:extLst>
      <p:ext uri="{BB962C8B-B14F-4D97-AF65-F5344CB8AC3E}">
        <p14:creationId xmlns:p14="http://schemas.microsoft.com/office/powerpoint/2010/main" val="1154227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C0B4037-08FC-4642-95AF-C2B4094E8E73}"/>
              </a:ext>
            </a:extLst>
          </p:cNvPr>
          <p:cNvSpPr txBox="1"/>
          <p:nvPr/>
        </p:nvSpPr>
        <p:spPr>
          <a:xfrm>
            <a:off x="2442" y="1348737"/>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13" name="TextBox 12">
            <a:extLst>
              <a:ext uri="{FF2B5EF4-FFF2-40B4-BE49-F238E27FC236}">
                <a16:creationId xmlns:a16="http://schemas.microsoft.com/office/drawing/2014/main" id="{E0868729-6738-FD4A-BFEF-343B157803B7}"/>
              </a:ext>
            </a:extLst>
          </p:cNvPr>
          <p:cNvSpPr txBox="1"/>
          <p:nvPr/>
        </p:nvSpPr>
        <p:spPr>
          <a:xfrm>
            <a:off x="0" y="2789626"/>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pic>
        <p:nvPicPr>
          <p:cNvPr id="3" name="Picture 2" descr="A screenshot of a cell phone&#10;&#10;Description automatically generated">
            <a:extLst>
              <a:ext uri="{FF2B5EF4-FFF2-40B4-BE49-F238E27FC236}">
                <a16:creationId xmlns:a16="http://schemas.microsoft.com/office/drawing/2014/main" id="{454B236C-29E2-9C44-9D50-845A63943872}"/>
              </a:ext>
            </a:extLst>
          </p:cNvPr>
          <p:cNvPicPr>
            <a:picLocks noChangeAspect="1"/>
          </p:cNvPicPr>
          <p:nvPr/>
        </p:nvPicPr>
        <p:blipFill rotWithShape="1">
          <a:blip r:embed="rId3">
            <a:extLst>
              <a:ext uri="{28A0092B-C50C-407E-A947-70E740481C1C}">
                <a14:useLocalDpi xmlns:a14="http://schemas.microsoft.com/office/drawing/2010/main"/>
              </a:ext>
            </a:extLst>
          </a:blip>
          <a:srcRect l="12722" r="12793"/>
          <a:stretch/>
        </p:blipFill>
        <p:spPr>
          <a:xfrm>
            <a:off x="316828" y="2799612"/>
            <a:ext cx="11795800" cy="1450578"/>
          </a:xfrm>
          <a:prstGeom prst="rect">
            <a:avLst/>
          </a:prstGeom>
          <a:ln w="6350">
            <a:solidFill>
              <a:schemeClr val="dk1"/>
            </a:solidFill>
          </a:ln>
        </p:spPr>
      </p:pic>
      <p:pic>
        <p:nvPicPr>
          <p:cNvPr id="6" name="Picture 5" descr="A screenshot of a cell phone&#10;&#10;Description automatically generated">
            <a:extLst>
              <a:ext uri="{FF2B5EF4-FFF2-40B4-BE49-F238E27FC236}">
                <a16:creationId xmlns:a16="http://schemas.microsoft.com/office/drawing/2014/main" id="{A42A8A4C-382C-B049-B5FE-7DA41D6F8031}"/>
              </a:ext>
            </a:extLst>
          </p:cNvPr>
          <p:cNvPicPr>
            <a:picLocks noChangeAspect="1"/>
          </p:cNvPicPr>
          <p:nvPr/>
        </p:nvPicPr>
        <p:blipFill rotWithShape="1">
          <a:blip r:embed="rId4">
            <a:extLst>
              <a:ext uri="{28A0092B-C50C-407E-A947-70E740481C1C}">
                <a14:useLocalDpi xmlns:a14="http://schemas.microsoft.com/office/drawing/2010/main"/>
              </a:ext>
            </a:extLst>
          </a:blip>
          <a:srcRect l="12722" r="12793"/>
          <a:stretch/>
        </p:blipFill>
        <p:spPr>
          <a:xfrm>
            <a:off x="316828" y="4260176"/>
            <a:ext cx="11795804" cy="1450578"/>
          </a:xfrm>
          <a:prstGeom prst="rect">
            <a:avLst/>
          </a:prstGeom>
          <a:ln w="6350">
            <a:solidFill>
              <a:schemeClr val="dk1"/>
            </a:solidFill>
          </a:ln>
        </p:spPr>
      </p:pic>
      <p:pic>
        <p:nvPicPr>
          <p:cNvPr id="9" name="Picture 8" descr="A screenshot of a cell phone&#10;&#10;Description automatically generated">
            <a:extLst>
              <a:ext uri="{FF2B5EF4-FFF2-40B4-BE49-F238E27FC236}">
                <a16:creationId xmlns:a16="http://schemas.microsoft.com/office/drawing/2014/main" id="{59C46977-E451-9749-9C36-1355C902B036}"/>
              </a:ext>
            </a:extLst>
          </p:cNvPr>
          <p:cNvPicPr>
            <a:picLocks noChangeAspect="1"/>
          </p:cNvPicPr>
          <p:nvPr/>
        </p:nvPicPr>
        <p:blipFill rotWithShape="1">
          <a:blip r:embed="rId5">
            <a:extLst>
              <a:ext uri="{28A0092B-C50C-407E-A947-70E740481C1C}">
                <a14:useLocalDpi xmlns:a14="http://schemas.microsoft.com/office/drawing/2010/main"/>
              </a:ext>
            </a:extLst>
          </a:blip>
          <a:srcRect l="12721" r="12794"/>
          <a:stretch/>
        </p:blipFill>
        <p:spPr>
          <a:xfrm>
            <a:off x="316828" y="1349034"/>
            <a:ext cx="11795800" cy="1450578"/>
          </a:xfrm>
          <a:prstGeom prst="rect">
            <a:avLst/>
          </a:prstGeom>
          <a:ln w="6350">
            <a:solidFill>
              <a:schemeClr val="dk1"/>
            </a:solidFill>
          </a:ln>
        </p:spPr>
      </p:pic>
      <p:sp>
        <p:nvSpPr>
          <p:cNvPr id="15" name="TextBox 14">
            <a:extLst>
              <a:ext uri="{FF2B5EF4-FFF2-40B4-BE49-F238E27FC236}">
                <a16:creationId xmlns:a16="http://schemas.microsoft.com/office/drawing/2014/main" id="{6A083E73-1CFE-814A-A287-081F872CABE6}"/>
              </a:ext>
            </a:extLst>
          </p:cNvPr>
          <p:cNvSpPr txBox="1"/>
          <p:nvPr/>
        </p:nvSpPr>
        <p:spPr>
          <a:xfrm>
            <a:off x="0" y="4228407"/>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80962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writing implement, pencil, stationary&#10;&#10;Description automatically generated">
            <a:extLst>
              <a:ext uri="{FF2B5EF4-FFF2-40B4-BE49-F238E27FC236}">
                <a16:creationId xmlns:a16="http://schemas.microsoft.com/office/drawing/2014/main" id="{4A4493C6-E879-6245-BBBB-284BFC050A12}"/>
              </a:ext>
            </a:extLst>
          </p:cNvPr>
          <p:cNvPicPr>
            <a:picLocks noChangeAspect="1"/>
          </p:cNvPicPr>
          <p:nvPr/>
        </p:nvPicPr>
        <p:blipFill rotWithShape="1">
          <a:blip r:embed="rId3">
            <a:extLst>
              <a:ext uri="{28A0092B-C50C-407E-A947-70E740481C1C}">
                <a14:useLocalDpi xmlns:a14="http://schemas.microsoft.com/office/drawing/2010/main"/>
              </a:ext>
            </a:extLst>
          </a:blip>
          <a:srcRect b="7952"/>
          <a:stretch/>
        </p:blipFill>
        <p:spPr>
          <a:xfrm>
            <a:off x="1187150" y="119920"/>
            <a:ext cx="4718787" cy="3185261"/>
          </a:xfrm>
          <a:prstGeom prst="rect">
            <a:avLst/>
          </a:prstGeom>
        </p:spPr>
      </p:pic>
      <p:pic>
        <p:nvPicPr>
          <p:cNvPr id="21" name="Picture 20" descr="A picture containing writing implement, stationary, pencil&#10;&#10;Description automatically generated">
            <a:extLst>
              <a:ext uri="{FF2B5EF4-FFF2-40B4-BE49-F238E27FC236}">
                <a16:creationId xmlns:a16="http://schemas.microsoft.com/office/drawing/2014/main" id="{985FC2AB-DC62-1647-AAE1-D1611192715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0942" y="119920"/>
            <a:ext cx="4718787" cy="3460444"/>
          </a:xfrm>
          <a:prstGeom prst="rect">
            <a:avLst/>
          </a:prstGeom>
        </p:spPr>
      </p:pic>
      <p:sp>
        <p:nvSpPr>
          <p:cNvPr id="25" name="TextBox 24">
            <a:extLst>
              <a:ext uri="{FF2B5EF4-FFF2-40B4-BE49-F238E27FC236}">
                <a16:creationId xmlns:a16="http://schemas.microsoft.com/office/drawing/2014/main" id="{676D1571-BB2B-E74B-8F0F-9C48C4BA7EF6}"/>
              </a:ext>
            </a:extLst>
          </p:cNvPr>
          <p:cNvSpPr txBox="1"/>
          <p:nvPr/>
        </p:nvSpPr>
        <p:spPr>
          <a:xfrm>
            <a:off x="1187149" y="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26" name="TextBox 25">
            <a:extLst>
              <a:ext uri="{FF2B5EF4-FFF2-40B4-BE49-F238E27FC236}">
                <a16:creationId xmlns:a16="http://schemas.microsoft.com/office/drawing/2014/main" id="{F5885D23-59BD-584C-A021-AA3CD866BF44}"/>
              </a:ext>
            </a:extLst>
          </p:cNvPr>
          <p:cNvSpPr txBox="1"/>
          <p:nvPr/>
        </p:nvSpPr>
        <p:spPr>
          <a:xfrm>
            <a:off x="5905936" y="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pic>
        <p:nvPicPr>
          <p:cNvPr id="24" name="Picture 23" descr="A picture containing writing implement, map&#10;&#10;Description automatically generated">
            <a:extLst>
              <a:ext uri="{FF2B5EF4-FFF2-40B4-BE49-F238E27FC236}">
                <a16:creationId xmlns:a16="http://schemas.microsoft.com/office/drawing/2014/main" id="{E2ED3962-C99A-364C-828D-FEC6E71CC28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87149" y="3403481"/>
            <a:ext cx="4718787" cy="3460444"/>
          </a:xfrm>
          <a:prstGeom prst="rect">
            <a:avLst/>
          </a:prstGeom>
        </p:spPr>
      </p:pic>
      <p:sp>
        <p:nvSpPr>
          <p:cNvPr id="27" name="TextBox 26">
            <a:extLst>
              <a:ext uri="{FF2B5EF4-FFF2-40B4-BE49-F238E27FC236}">
                <a16:creationId xmlns:a16="http://schemas.microsoft.com/office/drawing/2014/main" id="{DD83E7D6-6A0E-6149-BC66-AF7D29A8E069}"/>
              </a:ext>
            </a:extLst>
          </p:cNvPr>
          <p:cNvSpPr txBox="1"/>
          <p:nvPr/>
        </p:nvSpPr>
        <p:spPr>
          <a:xfrm>
            <a:off x="1187149" y="3305895"/>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807783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E3D319-DA40-ED40-9389-B27AAFE96596}"/>
              </a:ext>
            </a:extLst>
          </p:cNvPr>
          <p:cNvPicPr>
            <a:picLocks noChangeAspect="1"/>
          </p:cNvPicPr>
          <p:nvPr/>
        </p:nvPicPr>
        <p:blipFill rotWithShape="1">
          <a:blip r:embed="rId3">
            <a:extLst>
              <a:ext uri="{28A0092B-C50C-407E-A947-70E740481C1C}">
                <a14:useLocalDpi xmlns:a14="http://schemas.microsoft.com/office/drawing/2010/main"/>
              </a:ext>
            </a:extLst>
          </a:blip>
          <a:srcRect t="16608"/>
          <a:stretch/>
        </p:blipFill>
        <p:spPr>
          <a:xfrm>
            <a:off x="6468469" y="48125"/>
            <a:ext cx="4987470" cy="3722971"/>
          </a:xfrm>
          <a:prstGeom prst="rect">
            <a:avLst/>
          </a:prstGeom>
        </p:spPr>
      </p:pic>
      <p:pic>
        <p:nvPicPr>
          <p:cNvPr id="13" name="Picture 12" descr="A screenshot of a video game&#10;&#10;Description automatically generated">
            <a:extLst>
              <a:ext uri="{FF2B5EF4-FFF2-40B4-BE49-F238E27FC236}">
                <a16:creationId xmlns:a16="http://schemas.microsoft.com/office/drawing/2014/main" id="{97C84F14-0242-8745-92AB-B2BED0AD4B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84729" y="357249"/>
            <a:ext cx="4360618" cy="198209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6EA57BB3-60C9-7646-9EA0-763FCB6DFA5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84729" y="2318812"/>
            <a:ext cx="4365164" cy="2220376"/>
          </a:xfrm>
          <a:prstGeom prst="rect">
            <a:avLst/>
          </a:prstGeom>
        </p:spPr>
      </p:pic>
      <p:pic>
        <p:nvPicPr>
          <p:cNvPr id="27" name="Picture 26">
            <a:extLst>
              <a:ext uri="{FF2B5EF4-FFF2-40B4-BE49-F238E27FC236}">
                <a16:creationId xmlns:a16="http://schemas.microsoft.com/office/drawing/2014/main" id="{DAE0D1ED-47F6-8248-93BF-2037AAB8D23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84729" y="4317122"/>
            <a:ext cx="4365164" cy="2220376"/>
          </a:xfrm>
          <a:prstGeom prst="rect">
            <a:avLst/>
          </a:prstGeom>
        </p:spPr>
      </p:pic>
      <p:sp>
        <p:nvSpPr>
          <p:cNvPr id="32" name="TextBox 31">
            <a:extLst>
              <a:ext uri="{FF2B5EF4-FFF2-40B4-BE49-F238E27FC236}">
                <a16:creationId xmlns:a16="http://schemas.microsoft.com/office/drawing/2014/main" id="{566D508C-E5C0-7349-B2B2-D29E5D409A39}"/>
              </a:ext>
            </a:extLst>
          </p:cNvPr>
          <p:cNvSpPr txBox="1"/>
          <p:nvPr/>
        </p:nvSpPr>
        <p:spPr>
          <a:xfrm>
            <a:off x="1884729" y="6808"/>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a:t>
            </a:r>
          </a:p>
        </p:txBody>
      </p:sp>
      <p:sp>
        <p:nvSpPr>
          <p:cNvPr id="33" name="TextBox 32">
            <a:extLst>
              <a:ext uri="{FF2B5EF4-FFF2-40B4-BE49-F238E27FC236}">
                <a16:creationId xmlns:a16="http://schemas.microsoft.com/office/drawing/2014/main" id="{0B5DD1F2-59D0-F046-B34C-6EF8BC4811ED}"/>
              </a:ext>
            </a:extLst>
          </p:cNvPr>
          <p:cNvSpPr txBox="1"/>
          <p:nvPr/>
        </p:nvSpPr>
        <p:spPr>
          <a:xfrm>
            <a:off x="6468468" y="6808"/>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A0F5A0DC-FE67-A545-A309-166BE5518556}"/>
              </a:ext>
            </a:extLst>
          </p:cNvPr>
          <p:cNvSpPr txBox="1"/>
          <p:nvPr/>
        </p:nvSpPr>
        <p:spPr>
          <a:xfrm>
            <a:off x="1884729" y="2351235"/>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C</a:t>
            </a:r>
          </a:p>
        </p:txBody>
      </p:sp>
      <p:sp>
        <p:nvSpPr>
          <p:cNvPr id="36" name="TextBox 35">
            <a:extLst>
              <a:ext uri="{FF2B5EF4-FFF2-40B4-BE49-F238E27FC236}">
                <a16:creationId xmlns:a16="http://schemas.microsoft.com/office/drawing/2014/main" id="{5C020CFB-A8DD-0048-A093-F5756113C8DF}"/>
              </a:ext>
            </a:extLst>
          </p:cNvPr>
          <p:cNvSpPr txBox="1"/>
          <p:nvPr/>
        </p:nvSpPr>
        <p:spPr>
          <a:xfrm>
            <a:off x="1884728" y="4329009"/>
            <a:ext cx="32092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E</a:t>
            </a:r>
          </a:p>
        </p:txBody>
      </p:sp>
      <p:pic>
        <p:nvPicPr>
          <p:cNvPr id="17" name="Picture 16">
            <a:extLst>
              <a:ext uri="{FF2B5EF4-FFF2-40B4-BE49-F238E27FC236}">
                <a16:creationId xmlns:a16="http://schemas.microsoft.com/office/drawing/2014/main" id="{6843DE02-DCF1-B146-80A4-6CBE3641B1E7}"/>
              </a:ext>
            </a:extLst>
          </p:cNvPr>
          <p:cNvPicPr>
            <a:picLocks noChangeAspect="1"/>
          </p:cNvPicPr>
          <p:nvPr/>
        </p:nvPicPr>
        <p:blipFill rotWithShape="1">
          <a:blip r:embed="rId7">
            <a:extLst>
              <a:ext uri="{28A0092B-C50C-407E-A947-70E740481C1C}">
                <a14:useLocalDpi xmlns:a14="http://schemas.microsoft.com/office/drawing/2010/main"/>
              </a:ext>
            </a:extLst>
          </a:blip>
          <a:srcRect t="16608"/>
          <a:stretch/>
        </p:blipFill>
        <p:spPr>
          <a:xfrm>
            <a:off x="6468468" y="3017890"/>
            <a:ext cx="4987471" cy="3722972"/>
          </a:xfrm>
          <a:prstGeom prst="rect">
            <a:avLst/>
          </a:prstGeom>
        </p:spPr>
      </p:pic>
      <p:sp>
        <p:nvSpPr>
          <p:cNvPr id="35" name="TextBox 34">
            <a:extLst>
              <a:ext uri="{FF2B5EF4-FFF2-40B4-BE49-F238E27FC236}">
                <a16:creationId xmlns:a16="http://schemas.microsoft.com/office/drawing/2014/main" id="{C749E06F-271D-274B-90EF-93E68793CEEA}"/>
              </a:ext>
            </a:extLst>
          </p:cNvPr>
          <p:cNvSpPr txBox="1"/>
          <p:nvPr/>
        </p:nvSpPr>
        <p:spPr>
          <a:xfrm>
            <a:off x="6468467" y="3023971"/>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1945126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65D0EEF-B208-4449-8F7C-003F7DC75B7A}"/>
              </a:ext>
            </a:extLst>
          </p:cNvPr>
          <p:cNvGrpSpPr/>
          <p:nvPr/>
        </p:nvGrpSpPr>
        <p:grpSpPr>
          <a:xfrm>
            <a:off x="146908" y="2012053"/>
            <a:ext cx="4607183" cy="3042346"/>
            <a:chOff x="1139233" y="2209041"/>
            <a:chExt cx="3646133" cy="2246646"/>
          </a:xfrm>
        </p:grpSpPr>
        <p:pic>
          <p:nvPicPr>
            <p:cNvPr id="10" name="Picture 9" descr="A screenshot of a cell phone&#10;&#10;Description automatically generated">
              <a:extLst>
                <a:ext uri="{FF2B5EF4-FFF2-40B4-BE49-F238E27FC236}">
                  <a16:creationId xmlns:a16="http://schemas.microsoft.com/office/drawing/2014/main" id="{478EB193-31FD-5E49-845A-D0BEA9A2C7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9233" y="2209041"/>
              <a:ext cx="3629191" cy="224664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ED4CDFA-9C76-0D48-96F9-D4654F562521}"/>
                </a:ext>
              </a:extLst>
            </p:cNvPr>
            <p:cNvPicPr>
              <a:picLocks noChangeAspect="1"/>
            </p:cNvPicPr>
            <p:nvPr/>
          </p:nvPicPr>
          <p:blipFill rotWithShape="1">
            <a:blip r:embed="rId3">
              <a:extLst>
                <a:ext uri="{28A0092B-C50C-407E-A947-70E740481C1C}">
                  <a14:useLocalDpi xmlns:a14="http://schemas.microsoft.com/office/drawing/2010/main"/>
                </a:ext>
              </a:extLst>
            </a:blip>
            <a:srcRect l="78048" t="84931" b="6783"/>
            <a:stretch/>
          </p:blipFill>
          <p:spPr>
            <a:xfrm>
              <a:off x="3392634" y="4269531"/>
              <a:ext cx="796672" cy="186154"/>
            </a:xfrm>
            <a:prstGeom prst="rect">
              <a:avLst/>
            </a:prstGeom>
          </p:spPr>
        </p:pic>
        <p:sp>
          <p:nvSpPr>
            <p:cNvPr id="2" name="TextBox 1">
              <a:extLst>
                <a:ext uri="{FF2B5EF4-FFF2-40B4-BE49-F238E27FC236}">
                  <a16:creationId xmlns:a16="http://schemas.microsoft.com/office/drawing/2014/main" id="{D8CE17A2-4540-6B45-817E-7B211506FE76}"/>
                </a:ext>
              </a:extLst>
            </p:cNvPr>
            <p:cNvSpPr txBox="1"/>
            <p:nvPr/>
          </p:nvSpPr>
          <p:spPr>
            <a:xfrm>
              <a:off x="3988694" y="4090939"/>
              <a:ext cx="796672" cy="178588"/>
            </a:xfrm>
            <a:prstGeom prst="rect">
              <a:avLst/>
            </a:prstGeom>
            <a:solidFill>
              <a:schemeClr val="bg1"/>
            </a:solidFill>
          </p:spPr>
          <p:txBody>
            <a:bodyPr wrap="square" rtlCol="0">
              <a:spAutoFit/>
            </a:bodyPr>
            <a:lstStyle/>
            <a:p>
              <a:endParaRPr lang="en-US" dirty="0"/>
            </a:p>
          </p:txBody>
        </p:sp>
      </p:grpSp>
      <p:sp>
        <p:nvSpPr>
          <p:cNvPr id="17" name="TextBox 16">
            <a:extLst>
              <a:ext uri="{FF2B5EF4-FFF2-40B4-BE49-F238E27FC236}">
                <a16:creationId xmlns:a16="http://schemas.microsoft.com/office/drawing/2014/main" id="{9DEEE7D7-1CE7-BE4F-81B9-1F0824EC15E6}"/>
              </a:ext>
            </a:extLst>
          </p:cNvPr>
          <p:cNvSpPr txBox="1"/>
          <p:nvPr/>
        </p:nvSpPr>
        <p:spPr>
          <a:xfrm>
            <a:off x="890075" y="2084568"/>
            <a:ext cx="2952620" cy="165385"/>
          </a:xfrm>
          <a:prstGeom prst="rect">
            <a:avLst/>
          </a:prstGeom>
          <a:solidFill>
            <a:schemeClr val="bg1"/>
          </a:solidFill>
        </p:spPr>
        <p:txBody>
          <a:bodyPr wrap="square" rtlCol="0">
            <a:spAutoFit/>
          </a:bodyPr>
          <a:lstStyle/>
          <a:p>
            <a:endParaRPr lang="en-US" dirty="0"/>
          </a:p>
        </p:txBody>
      </p:sp>
      <p:pic>
        <p:nvPicPr>
          <p:cNvPr id="20" name="Picture 19" descr="A screenshot of a cell phone&#10;&#10;Description automatically generated">
            <a:extLst>
              <a:ext uri="{FF2B5EF4-FFF2-40B4-BE49-F238E27FC236}">
                <a16:creationId xmlns:a16="http://schemas.microsoft.com/office/drawing/2014/main" id="{D127745D-8996-834F-827B-A4B51D7FAA9F}"/>
              </a:ext>
            </a:extLst>
          </p:cNvPr>
          <p:cNvPicPr>
            <a:picLocks noChangeAspect="1"/>
          </p:cNvPicPr>
          <p:nvPr/>
        </p:nvPicPr>
        <p:blipFill rotWithShape="1">
          <a:blip r:embed="rId3">
            <a:extLst>
              <a:ext uri="{28A0092B-C50C-407E-A947-70E740481C1C}">
                <a14:useLocalDpi xmlns:a14="http://schemas.microsoft.com/office/drawing/2010/main"/>
              </a:ext>
            </a:extLst>
          </a:blip>
          <a:srcRect l="48786" t="1868" r="20146" b="92827"/>
          <a:stretch/>
        </p:blipFill>
        <p:spPr>
          <a:xfrm>
            <a:off x="1569555" y="2064719"/>
            <a:ext cx="1424707" cy="161365"/>
          </a:xfrm>
          <a:prstGeom prst="rect">
            <a:avLst/>
          </a:prstGeom>
        </p:spPr>
      </p:pic>
      <p:sp>
        <p:nvSpPr>
          <p:cNvPr id="12" name="TextBox 11">
            <a:extLst>
              <a:ext uri="{FF2B5EF4-FFF2-40B4-BE49-F238E27FC236}">
                <a16:creationId xmlns:a16="http://schemas.microsoft.com/office/drawing/2014/main" id="{DB9F9BA6-0D2F-8E4A-AA56-059177D7190D}"/>
              </a:ext>
            </a:extLst>
          </p:cNvPr>
          <p:cNvSpPr txBox="1"/>
          <p:nvPr/>
        </p:nvSpPr>
        <p:spPr>
          <a:xfrm>
            <a:off x="379948" y="170397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13" name="TextBox 12">
            <a:extLst>
              <a:ext uri="{FF2B5EF4-FFF2-40B4-BE49-F238E27FC236}">
                <a16:creationId xmlns:a16="http://schemas.microsoft.com/office/drawing/2014/main" id="{08FD6D9D-8A03-2A49-896B-841CC00B2949}"/>
              </a:ext>
            </a:extLst>
          </p:cNvPr>
          <p:cNvSpPr txBox="1"/>
          <p:nvPr/>
        </p:nvSpPr>
        <p:spPr>
          <a:xfrm>
            <a:off x="4162695" y="1703979"/>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t>
            </a:r>
          </a:p>
        </p:txBody>
      </p:sp>
      <p:sp>
        <p:nvSpPr>
          <p:cNvPr id="8" name="TextBox 7">
            <a:extLst>
              <a:ext uri="{FF2B5EF4-FFF2-40B4-BE49-F238E27FC236}">
                <a16:creationId xmlns:a16="http://schemas.microsoft.com/office/drawing/2014/main" id="{96AB81DC-19C8-C84C-841F-4AC93397C188}"/>
              </a:ext>
            </a:extLst>
          </p:cNvPr>
          <p:cNvSpPr txBox="1"/>
          <p:nvPr/>
        </p:nvSpPr>
        <p:spPr>
          <a:xfrm>
            <a:off x="7945443" y="170397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pic>
        <p:nvPicPr>
          <p:cNvPr id="5" name="Picture 4" descr="A screenshot of a cell phone&#10;&#10;Description automatically generated">
            <a:extLst>
              <a:ext uri="{FF2B5EF4-FFF2-40B4-BE49-F238E27FC236}">
                <a16:creationId xmlns:a16="http://schemas.microsoft.com/office/drawing/2014/main" id="{6C319585-A5C5-9C49-8C5F-00E594396E49}"/>
              </a:ext>
            </a:extLst>
          </p:cNvPr>
          <p:cNvPicPr>
            <a:picLocks noChangeAspect="1"/>
          </p:cNvPicPr>
          <p:nvPr/>
        </p:nvPicPr>
        <p:blipFill rotWithShape="1">
          <a:blip r:embed="rId4">
            <a:extLst>
              <a:ext uri="{28A0092B-C50C-407E-A947-70E740481C1C}">
                <a14:useLocalDpi xmlns:a14="http://schemas.microsoft.com/office/drawing/2010/main"/>
              </a:ext>
            </a:extLst>
          </a:blip>
          <a:srcRect l="4486" t="5596" r="13119"/>
          <a:stretch/>
        </p:blipFill>
        <p:spPr>
          <a:xfrm>
            <a:off x="4061730" y="2182321"/>
            <a:ext cx="3955926" cy="287207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1225264-5894-5A4C-9365-6E6B449D19A0}"/>
              </a:ext>
            </a:extLst>
          </p:cNvPr>
          <p:cNvPicPr>
            <a:picLocks noChangeAspect="1"/>
          </p:cNvPicPr>
          <p:nvPr/>
        </p:nvPicPr>
        <p:blipFill rotWithShape="1">
          <a:blip r:embed="rId3">
            <a:extLst>
              <a:ext uri="{28A0092B-C50C-407E-A947-70E740481C1C}">
                <a14:useLocalDpi xmlns:a14="http://schemas.microsoft.com/office/drawing/2010/main"/>
              </a:ext>
            </a:extLst>
          </a:blip>
          <a:srcRect l="78048" t="84931" b="6783"/>
          <a:stretch/>
        </p:blipFill>
        <p:spPr>
          <a:xfrm>
            <a:off x="6821701" y="4802314"/>
            <a:ext cx="1053941" cy="252085"/>
          </a:xfrm>
          <a:prstGeom prst="rect">
            <a:avLst/>
          </a:prstGeom>
        </p:spPr>
      </p:pic>
      <p:sp>
        <p:nvSpPr>
          <p:cNvPr id="14" name="TextBox 13">
            <a:extLst>
              <a:ext uri="{FF2B5EF4-FFF2-40B4-BE49-F238E27FC236}">
                <a16:creationId xmlns:a16="http://schemas.microsoft.com/office/drawing/2014/main" id="{8D4A2357-3934-DB42-A40D-1EE39F3A4443}"/>
              </a:ext>
            </a:extLst>
          </p:cNvPr>
          <p:cNvSpPr txBox="1"/>
          <p:nvPr/>
        </p:nvSpPr>
        <p:spPr>
          <a:xfrm>
            <a:off x="7582907" y="4560475"/>
            <a:ext cx="463501" cy="252085"/>
          </a:xfrm>
          <a:prstGeom prst="rect">
            <a:avLst/>
          </a:prstGeom>
          <a:solidFill>
            <a:schemeClr val="bg1"/>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9E894A74-F939-7948-B651-4EBAFB137077}"/>
              </a:ext>
            </a:extLst>
          </p:cNvPr>
          <p:cNvSpPr txBox="1"/>
          <p:nvPr/>
        </p:nvSpPr>
        <p:spPr>
          <a:xfrm>
            <a:off x="8322408" y="2055686"/>
            <a:ext cx="3437917" cy="167891"/>
          </a:xfrm>
          <a:prstGeom prst="rect">
            <a:avLst/>
          </a:prstGeom>
          <a:solidFill>
            <a:schemeClr val="bg1"/>
          </a:solidFill>
        </p:spPr>
        <p:txBody>
          <a:bodyPr wrap="square" rtlCol="0">
            <a:spAutoFit/>
          </a:bodyPr>
          <a:lstStyle/>
          <a:p>
            <a:endParaRPr lang="en-US" dirty="0"/>
          </a:p>
        </p:txBody>
      </p:sp>
      <p:pic>
        <p:nvPicPr>
          <p:cNvPr id="7" name="Picture 6" descr="A screenshot of a cell phone&#10;&#10;Description automatically generated">
            <a:extLst>
              <a:ext uri="{FF2B5EF4-FFF2-40B4-BE49-F238E27FC236}">
                <a16:creationId xmlns:a16="http://schemas.microsoft.com/office/drawing/2014/main" id="{193A09B3-82CB-FD46-8680-B04B3755DC42}"/>
              </a:ext>
            </a:extLst>
          </p:cNvPr>
          <p:cNvPicPr>
            <a:picLocks noChangeAspect="1"/>
          </p:cNvPicPr>
          <p:nvPr/>
        </p:nvPicPr>
        <p:blipFill rotWithShape="1">
          <a:blip r:embed="rId5">
            <a:extLst>
              <a:ext uri="{28A0092B-C50C-407E-A947-70E740481C1C}">
                <a14:useLocalDpi xmlns:a14="http://schemas.microsoft.com/office/drawing/2010/main"/>
              </a:ext>
            </a:extLst>
          </a:blip>
          <a:srcRect l="4684" r="14550"/>
          <a:stretch/>
        </p:blipFill>
        <p:spPr>
          <a:xfrm>
            <a:off x="7945442" y="2022262"/>
            <a:ext cx="3885778" cy="3032135"/>
          </a:xfrm>
          <a:prstGeom prst="rect">
            <a:avLst/>
          </a:prstGeom>
        </p:spPr>
      </p:pic>
      <p:sp>
        <p:nvSpPr>
          <p:cNvPr id="16" name="TextBox 15">
            <a:extLst>
              <a:ext uri="{FF2B5EF4-FFF2-40B4-BE49-F238E27FC236}">
                <a16:creationId xmlns:a16="http://schemas.microsoft.com/office/drawing/2014/main" id="{1C47E5A0-9973-AE4E-B021-D05F2A739F93}"/>
              </a:ext>
            </a:extLst>
          </p:cNvPr>
          <p:cNvSpPr txBox="1"/>
          <p:nvPr/>
        </p:nvSpPr>
        <p:spPr>
          <a:xfrm>
            <a:off x="11493341" y="4582883"/>
            <a:ext cx="463501" cy="251239"/>
          </a:xfrm>
          <a:prstGeom prst="rect">
            <a:avLst/>
          </a:prstGeom>
          <a:solidFill>
            <a:schemeClr val="bg1"/>
          </a:solidFill>
        </p:spPr>
        <p:txBody>
          <a:bodyPr wrap="square" rtlCol="0">
            <a:spAutoFit/>
          </a:bodyPr>
          <a:lstStyle/>
          <a:p>
            <a:endParaRPr lang="en-US" dirty="0"/>
          </a:p>
        </p:txBody>
      </p:sp>
      <p:sp>
        <p:nvSpPr>
          <p:cNvPr id="27" name="TextBox 26">
            <a:extLst>
              <a:ext uri="{FF2B5EF4-FFF2-40B4-BE49-F238E27FC236}">
                <a16:creationId xmlns:a16="http://schemas.microsoft.com/office/drawing/2014/main" id="{E8EF84A4-8922-7744-9E99-7B9FA8FE832E}"/>
              </a:ext>
            </a:extLst>
          </p:cNvPr>
          <p:cNvSpPr txBox="1"/>
          <p:nvPr/>
        </p:nvSpPr>
        <p:spPr>
          <a:xfrm>
            <a:off x="8363810" y="2108351"/>
            <a:ext cx="3277418" cy="156353"/>
          </a:xfrm>
          <a:prstGeom prst="rect">
            <a:avLst/>
          </a:prstGeom>
          <a:solidFill>
            <a:schemeClr val="bg1"/>
          </a:solidFill>
        </p:spPr>
        <p:txBody>
          <a:bodyPr wrap="square" rtlCol="0">
            <a:spAutoFit/>
          </a:bodyPr>
          <a:lstStyle/>
          <a:p>
            <a:endParaRPr lang="en-US" dirty="0"/>
          </a:p>
        </p:txBody>
      </p:sp>
      <p:sp>
        <p:nvSpPr>
          <p:cNvPr id="34" name="TextBox 33">
            <a:extLst>
              <a:ext uri="{FF2B5EF4-FFF2-40B4-BE49-F238E27FC236}">
                <a16:creationId xmlns:a16="http://schemas.microsoft.com/office/drawing/2014/main" id="{4BCD3A05-D127-6A4D-9A1E-8FF0C00D8AA3}"/>
              </a:ext>
            </a:extLst>
          </p:cNvPr>
          <p:cNvSpPr txBox="1"/>
          <p:nvPr/>
        </p:nvSpPr>
        <p:spPr>
          <a:xfrm>
            <a:off x="8380283" y="2025969"/>
            <a:ext cx="3277418" cy="156353"/>
          </a:xfrm>
          <a:prstGeom prst="rect">
            <a:avLst/>
          </a:prstGeom>
          <a:solidFill>
            <a:schemeClr val="bg1"/>
          </a:solidFill>
        </p:spPr>
        <p:txBody>
          <a:bodyPr wrap="square" rtlCol="0">
            <a:spAutoFit/>
          </a:bodyPr>
          <a:lstStyle/>
          <a:p>
            <a:endParaRPr lang="en-US" dirty="0"/>
          </a:p>
        </p:txBody>
      </p:sp>
      <p:pic>
        <p:nvPicPr>
          <p:cNvPr id="24" name="Picture 23" descr="A screenshot of a cell phone&#10;&#10;Description automatically generated">
            <a:extLst>
              <a:ext uri="{FF2B5EF4-FFF2-40B4-BE49-F238E27FC236}">
                <a16:creationId xmlns:a16="http://schemas.microsoft.com/office/drawing/2014/main" id="{B55C4015-95CF-8743-855A-D6E47DED4CCE}"/>
              </a:ext>
            </a:extLst>
          </p:cNvPr>
          <p:cNvPicPr>
            <a:picLocks noChangeAspect="1"/>
          </p:cNvPicPr>
          <p:nvPr/>
        </p:nvPicPr>
        <p:blipFill rotWithShape="1">
          <a:blip r:embed="rId5">
            <a:extLst>
              <a:ext uri="{28A0092B-C50C-407E-A947-70E740481C1C}">
                <a14:useLocalDpi xmlns:a14="http://schemas.microsoft.com/office/drawing/2010/main"/>
              </a:ext>
            </a:extLst>
          </a:blip>
          <a:srcRect l="45525" t="996" r="17954" b="92204"/>
          <a:stretch/>
        </p:blipFill>
        <p:spPr>
          <a:xfrm>
            <a:off x="9171086" y="2052516"/>
            <a:ext cx="1757083" cy="20618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DE74E606-20CF-DF4B-A1AD-65A9E092D5F9}"/>
              </a:ext>
            </a:extLst>
          </p:cNvPr>
          <p:cNvPicPr>
            <a:picLocks noChangeAspect="1"/>
          </p:cNvPicPr>
          <p:nvPr/>
        </p:nvPicPr>
        <p:blipFill rotWithShape="1">
          <a:blip r:embed="rId3">
            <a:extLst>
              <a:ext uri="{28A0092B-C50C-407E-A947-70E740481C1C}">
                <a14:useLocalDpi xmlns:a14="http://schemas.microsoft.com/office/drawing/2010/main"/>
              </a:ext>
            </a:extLst>
          </a:blip>
          <a:srcRect l="78048" t="84931" b="6783"/>
          <a:stretch/>
        </p:blipFill>
        <p:spPr>
          <a:xfrm>
            <a:off x="10704197" y="4800611"/>
            <a:ext cx="1056128" cy="251239"/>
          </a:xfrm>
          <a:prstGeom prst="rect">
            <a:avLst/>
          </a:prstGeom>
        </p:spPr>
      </p:pic>
      <p:sp>
        <p:nvSpPr>
          <p:cNvPr id="35" name="TextBox 34">
            <a:extLst>
              <a:ext uri="{FF2B5EF4-FFF2-40B4-BE49-F238E27FC236}">
                <a16:creationId xmlns:a16="http://schemas.microsoft.com/office/drawing/2014/main" id="{B65242D5-FB77-0A4D-8A68-D863E6E70C61}"/>
              </a:ext>
            </a:extLst>
          </p:cNvPr>
          <p:cNvSpPr txBox="1"/>
          <p:nvPr/>
        </p:nvSpPr>
        <p:spPr>
          <a:xfrm>
            <a:off x="4450604" y="2093600"/>
            <a:ext cx="3369216" cy="165104"/>
          </a:xfrm>
          <a:prstGeom prst="rect">
            <a:avLst/>
          </a:prstGeom>
          <a:solidFill>
            <a:schemeClr val="bg1"/>
          </a:solidFill>
        </p:spPr>
        <p:txBody>
          <a:bodyPr wrap="square" rtlCol="0">
            <a:spAutoFit/>
          </a:bodyPr>
          <a:lstStyle/>
          <a:p>
            <a:endParaRPr lang="en-US" dirty="0"/>
          </a:p>
        </p:txBody>
      </p:sp>
      <p:pic>
        <p:nvPicPr>
          <p:cNvPr id="36" name="Picture 35" descr="A screenshot of a cell phone&#10;&#10;Description automatically generated">
            <a:extLst>
              <a:ext uri="{FF2B5EF4-FFF2-40B4-BE49-F238E27FC236}">
                <a16:creationId xmlns:a16="http://schemas.microsoft.com/office/drawing/2014/main" id="{671DA3E1-14C1-9448-B12B-8A738DE21276}"/>
              </a:ext>
            </a:extLst>
          </p:cNvPr>
          <p:cNvPicPr>
            <a:picLocks noChangeAspect="1"/>
          </p:cNvPicPr>
          <p:nvPr/>
        </p:nvPicPr>
        <p:blipFill rotWithShape="1">
          <a:blip r:embed="rId4">
            <a:extLst>
              <a:ext uri="{28A0092B-C50C-407E-A947-70E740481C1C}">
                <a14:useLocalDpi xmlns:a14="http://schemas.microsoft.com/office/drawing/2010/main"/>
              </a:ext>
            </a:extLst>
          </a:blip>
          <a:srcRect l="44840" t="335" r="17313" b="92762"/>
          <a:stretch/>
        </p:blipFill>
        <p:spPr>
          <a:xfrm>
            <a:off x="5193121" y="2022262"/>
            <a:ext cx="1817077" cy="209989"/>
          </a:xfrm>
          <a:prstGeom prst="rect">
            <a:avLst/>
          </a:prstGeom>
        </p:spPr>
      </p:pic>
    </p:spTree>
    <p:extLst>
      <p:ext uri="{BB962C8B-B14F-4D97-AF65-F5344CB8AC3E}">
        <p14:creationId xmlns:p14="http://schemas.microsoft.com/office/powerpoint/2010/main" val="3744848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45F7C8-33BF-4446-AFEA-7C8846829E44}"/>
              </a:ext>
            </a:extLst>
          </p:cNvPr>
          <p:cNvSpPr txBox="1"/>
          <p:nvPr/>
        </p:nvSpPr>
        <p:spPr>
          <a:xfrm>
            <a:off x="416547" y="954605"/>
            <a:ext cx="2024451"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Preprocessed data</a:t>
            </a:r>
          </a:p>
        </p:txBody>
      </p:sp>
      <p:sp>
        <p:nvSpPr>
          <p:cNvPr id="5" name="TextBox 4">
            <a:extLst>
              <a:ext uri="{FF2B5EF4-FFF2-40B4-BE49-F238E27FC236}">
                <a16:creationId xmlns:a16="http://schemas.microsoft.com/office/drawing/2014/main" id="{029E1157-7153-C248-81E6-E062F682259E}"/>
              </a:ext>
            </a:extLst>
          </p:cNvPr>
          <p:cNvSpPr txBox="1"/>
          <p:nvPr/>
        </p:nvSpPr>
        <p:spPr>
          <a:xfrm>
            <a:off x="781685" y="1600936"/>
            <a:ext cx="1294173"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Features 1, 2</a:t>
            </a:r>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C22FC26-9673-5045-9D83-E03589EEAE0C}"/>
              </a:ext>
            </a:extLst>
          </p:cNvPr>
          <p:cNvSpPr txBox="1"/>
          <p:nvPr/>
        </p:nvSpPr>
        <p:spPr>
          <a:xfrm>
            <a:off x="1059667" y="1908713"/>
            <a:ext cx="738208"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80843F-AC93-214E-B304-E4045DCD1A4A}"/>
              </a:ext>
            </a:extLst>
          </p:cNvPr>
          <p:cNvSpPr txBox="1"/>
          <p:nvPr/>
        </p:nvSpPr>
        <p:spPr>
          <a:xfrm>
            <a:off x="2659851" y="1396880"/>
            <a:ext cx="633956" cy="276999"/>
          </a:xfrm>
          <a:prstGeom prst="rect">
            <a:avLst/>
          </a:prstGeom>
          <a:noFill/>
          <a:ln w="19050">
            <a:noFill/>
          </a:ln>
        </p:spPr>
        <p:txBody>
          <a:bodyPr wrap="none" rtlCol="0">
            <a:spAutoFit/>
          </a:bodyPr>
          <a:lstStyle/>
          <a:p>
            <a:pPr algn="ctr"/>
            <a:r>
              <a:rPr lang="en-US" sz="1200" dirty="0">
                <a:latin typeface="Arial" panose="020B0604020202020204" pitchFamily="34" charset="0"/>
                <a:cs typeface="Arial" panose="020B0604020202020204" pitchFamily="34" charset="0"/>
              </a:rPr>
              <a:t>shuffle</a:t>
            </a:r>
          </a:p>
        </p:txBody>
      </p:sp>
      <p:sp>
        <p:nvSpPr>
          <p:cNvPr id="10" name="TextBox 9">
            <a:extLst>
              <a:ext uri="{FF2B5EF4-FFF2-40B4-BE49-F238E27FC236}">
                <a16:creationId xmlns:a16="http://schemas.microsoft.com/office/drawing/2014/main" id="{61F17F33-801F-D244-BBCD-BDDD2C301968}"/>
              </a:ext>
            </a:extLst>
          </p:cNvPr>
          <p:cNvSpPr txBox="1"/>
          <p:nvPr/>
        </p:nvSpPr>
        <p:spPr>
          <a:xfrm>
            <a:off x="2659851" y="1784025"/>
            <a:ext cx="633956"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stratify</a:t>
            </a:r>
          </a:p>
        </p:txBody>
      </p:sp>
      <p:sp>
        <p:nvSpPr>
          <p:cNvPr id="12" name="TextBox 11">
            <a:extLst>
              <a:ext uri="{FF2B5EF4-FFF2-40B4-BE49-F238E27FC236}">
                <a16:creationId xmlns:a16="http://schemas.microsoft.com/office/drawing/2014/main" id="{F523BE57-7017-8F47-B3DF-56744FAF04C0}"/>
              </a:ext>
            </a:extLst>
          </p:cNvPr>
          <p:cNvSpPr txBox="1"/>
          <p:nvPr/>
        </p:nvSpPr>
        <p:spPr>
          <a:xfrm>
            <a:off x="897646" y="1293159"/>
            <a:ext cx="1068512" cy="307777"/>
          </a:xfrm>
          <a:prstGeom prst="rect">
            <a:avLst/>
          </a:prstGeom>
          <a:noFill/>
          <a:ln w="19050">
            <a:solidFill>
              <a:schemeClr val="tx1"/>
            </a:solidFill>
          </a:ln>
        </p:spPr>
        <p:txBody>
          <a:bodyPr wrap="square" rtlCol="0">
            <a:spAutoFit/>
          </a:bodyPr>
          <a:lstStyle/>
          <a:p>
            <a:pPr algn="ctr"/>
            <a:r>
              <a:rPr lang="en-US" sz="1400" dirty="0">
                <a:latin typeface="Arial" panose="020B0604020202020204" pitchFamily="34" charset="0"/>
                <a:cs typeface="Arial" panose="020B0604020202020204" pitchFamily="34" charset="0"/>
              </a:rPr>
              <a:t>Patient IDs</a:t>
            </a:r>
          </a:p>
        </p:txBody>
      </p:sp>
      <p:sp>
        <p:nvSpPr>
          <p:cNvPr id="15" name="Right Arrow 14">
            <a:extLst>
              <a:ext uri="{FF2B5EF4-FFF2-40B4-BE49-F238E27FC236}">
                <a16:creationId xmlns:a16="http://schemas.microsoft.com/office/drawing/2014/main" id="{393842C6-4790-AF44-B989-D076FEB89B6A}"/>
              </a:ext>
            </a:extLst>
          </p:cNvPr>
          <p:cNvSpPr/>
          <p:nvPr/>
        </p:nvSpPr>
        <p:spPr>
          <a:xfrm>
            <a:off x="6435181" y="1609437"/>
            <a:ext cx="1116612" cy="2631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2CDA03B-47A4-9846-AC98-143F7853C723}"/>
              </a:ext>
            </a:extLst>
          </p:cNvPr>
          <p:cNvSpPr txBox="1"/>
          <p:nvPr/>
        </p:nvSpPr>
        <p:spPr>
          <a:xfrm>
            <a:off x="6564292" y="1398638"/>
            <a:ext cx="748923" cy="276999"/>
          </a:xfrm>
          <a:prstGeom prst="rect">
            <a:avLst/>
          </a:prstGeom>
          <a:noFill/>
          <a:ln w="19050">
            <a:noFill/>
          </a:ln>
        </p:spPr>
        <p:txBody>
          <a:bodyPr wrap="none" rtlCol="0">
            <a:spAutoFit/>
          </a:bodyPr>
          <a:lstStyle/>
          <a:p>
            <a:pPr algn="ctr"/>
            <a:r>
              <a:rPr lang="en-US" sz="1200" dirty="0">
                <a:latin typeface="Arial" panose="020B0604020202020204" pitchFamily="34" charset="0"/>
                <a:cs typeface="Arial" panose="020B0604020202020204" pitchFamily="34" charset="0"/>
              </a:rPr>
              <a:t>strip IDs</a:t>
            </a:r>
          </a:p>
        </p:txBody>
      </p:sp>
      <p:sp>
        <p:nvSpPr>
          <p:cNvPr id="17" name="TextBox 16">
            <a:extLst>
              <a:ext uri="{FF2B5EF4-FFF2-40B4-BE49-F238E27FC236}">
                <a16:creationId xmlns:a16="http://schemas.microsoft.com/office/drawing/2014/main" id="{EF8F22A8-C734-4A42-AB8D-C01FCE75332E}"/>
              </a:ext>
            </a:extLst>
          </p:cNvPr>
          <p:cNvSpPr txBox="1"/>
          <p:nvPr/>
        </p:nvSpPr>
        <p:spPr>
          <a:xfrm>
            <a:off x="6353081" y="1788088"/>
            <a:ext cx="1171344"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encode labels</a:t>
            </a:r>
          </a:p>
        </p:txBody>
      </p:sp>
      <p:sp>
        <p:nvSpPr>
          <p:cNvPr id="18" name="TextBox 17">
            <a:extLst>
              <a:ext uri="{FF2B5EF4-FFF2-40B4-BE49-F238E27FC236}">
                <a16:creationId xmlns:a16="http://schemas.microsoft.com/office/drawing/2014/main" id="{1E558653-B584-404C-A53D-E1DA5F6CB125}"/>
              </a:ext>
            </a:extLst>
          </p:cNvPr>
          <p:cNvSpPr txBox="1"/>
          <p:nvPr/>
        </p:nvSpPr>
        <p:spPr>
          <a:xfrm>
            <a:off x="7660368" y="950472"/>
            <a:ext cx="2423143" cy="335397"/>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Cleaned train/test data</a:t>
            </a:r>
          </a:p>
        </p:txBody>
      </p:sp>
      <p:sp>
        <p:nvSpPr>
          <p:cNvPr id="25" name="TextBox 24">
            <a:extLst>
              <a:ext uri="{FF2B5EF4-FFF2-40B4-BE49-F238E27FC236}">
                <a16:creationId xmlns:a16="http://schemas.microsoft.com/office/drawing/2014/main" id="{485A9054-C251-5442-AE86-CB98FE0E45F6}"/>
              </a:ext>
            </a:extLst>
          </p:cNvPr>
          <p:cNvSpPr txBox="1"/>
          <p:nvPr/>
        </p:nvSpPr>
        <p:spPr>
          <a:xfrm>
            <a:off x="3550782" y="954605"/>
            <a:ext cx="2812612"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 (80%) test (20%) split</a:t>
            </a:r>
          </a:p>
        </p:txBody>
      </p:sp>
      <p:sp>
        <p:nvSpPr>
          <p:cNvPr id="31" name="TextBox 30">
            <a:extLst>
              <a:ext uri="{FF2B5EF4-FFF2-40B4-BE49-F238E27FC236}">
                <a16:creationId xmlns:a16="http://schemas.microsoft.com/office/drawing/2014/main" id="{BE58D1E0-4F7A-7B40-A142-570EA83D0900}"/>
              </a:ext>
            </a:extLst>
          </p:cNvPr>
          <p:cNvSpPr txBox="1"/>
          <p:nvPr/>
        </p:nvSpPr>
        <p:spPr>
          <a:xfrm>
            <a:off x="10465090" y="2382859"/>
            <a:ext cx="1057456" cy="584775"/>
          </a:xfrm>
          <a:prstGeom prst="rect">
            <a:avLst/>
          </a:prstGeom>
          <a:solidFill>
            <a:srgbClr val="FF0000">
              <a:alpha val="15000"/>
            </a:srgbClr>
          </a:solidFill>
          <a:ln w="19050">
            <a:solidFill>
              <a:schemeClr val="tx1"/>
            </a:solidFill>
          </a:ln>
        </p:spPr>
        <p:txBody>
          <a:bodyPr wrap="square" rtlCol="0">
            <a:spAutoFit/>
          </a:bodyPr>
          <a:lstStyle/>
          <a:p>
            <a:pPr algn="ctr"/>
            <a:r>
              <a:rPr lang="en-US" sz="1600" b="1" dirty="0" err="1">
                <a:latin typeface="Arial" panose="020B0604020202020204" pitchFamily="34" charset="0"/>
                <a:cs typeface="Arial" panose="020B0604020202020204" pitchFamily="34" charset="0"/>
              </a:rPr>
              <a:t>XGBoost</a:t>
            </a:r>
            <a:r>
              <a:rPr lang="en-US" sz="1600" b="1" dirty="0">
                <a:latin typeface="Arial" panose="020B0604020202020204" pitchFamily="34" charset="0"/>
                <a:cs typeface="Arial" panose="020B0604020202020204" pitchFamily="34" charset="0"/>
              </a:rPr>
              <a:t> models</a:t>
            </a:r>
          </a:p>
        </p:txBody>
      </p:sp>
      <p:sp>
        <p:nvSpPr>
          <p:cNvPr id="37" name="TextBox 36">
            <a:extLst>
              <a:ext uri="{FF2B5EF4-FFF2-40B4-BE49-F238E27FC236}">
                <a16:creationId xmlns:a16="http://schemas.microsoft.com/office/drawing/2014/main" id="{3615CE0D-9814-F74F-94C1-2E39E771AEB2}"/>
              </a:ext>
            </a:extLst>
          </p:cNvPr>
          <p:cNvSpPr txBox="1"/>
          <p:nvPr/>
        </p:nvSpPr>
        <p:spPr>
          <a:xfrm>
            <a:off x="4422832" y="1389800"/>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Train data</a:t>
            </a:r>
          </a:p>
        </p:txBody>
      </p:sp>
      <p:sp>
        <p:nvSpPr>
          <p:cNvPr id="38" name="TextBox 37">
            <a:extLst>
              <a:ext uri="{FF2B5EF4-FFF2-40B4-BE49-F238E27FC236}">
                <a16:creationId xmlns:a16="http://schemas.microsoft.com/office/drawing/2014/main" id="{B0977C5D-2479-6440-A8CF-D90CC323D268}"/>
              </a:ext>
            </a:extLst>
          </p:cNvPr>
          <p:cNvSpPr txBox="1"/>
          <p:nvPr/>
        </p:nvSpPr>
        <p:spPr>
          <a:xfrm>
            <a:off x="4422833" y="1800265"/>
            <a:ext cx="1068511"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Test data</a:t>
            </a:r>
          </a:p>
        </p:txBody>
      </p:sp>
      <p:sp>
        <p:nvSpPr>
          <p:cNvPr id="46" name="TextBox 45">
            <a:extLst>
              <a:ext uri="{FF2B5EF4-FFF2-40B4-BE49-F238E27FC236}">
                <a16:creationId xmlns:a16="http://schemas.microsoft.com/office/drawing/2014/main" id="{9756B33D-EABA-E840-8562-46C15D8AE6FE}"/>
              </a:ext>
            </a:extLst>
          </p:cNvPr>
          <p:cNvSpPr txBox="1"/>
          <p:nvPr/>
        </p:nvSpPr>
        <p:spPr>
          <a:xfrm>
            <a:off x="10083509" y="1971413"/>
            <a:ext cx="1820617"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Cross validation</a:t>
            </a:r>
          </a:p>
        </p:txBody>
      </p:sp>
      <p:sp>
        <p:nvSpPr>
          <p:cNvPr id="49" name="TextBox 48">
            <a:extLst>
              <a:ext uri="{FF2B5EF4-FFF2-40B4-BE49-F238E27FC236}">
                <a16:creationId xmlns:a16="http://schemas.microsoft.com/office/drawing/2014/main" id="{8652669F-C495-2C42-8CC4-5F512E305F40}"/>
              </a:ext>
            </a:extLst>
          </p:cNvPr>
          <p:cNvSpPr txBox="1"/>
          <p:nvPr/>
        </p:nvSpPr>
        <p:spPr>
          <a:xfrm>
            <a:off x="10083509" y="3077967"/>
            <a:ext cx="1820619" cy="523220"/>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Hyperparameter search</a:t>
            </a:r>
          </a:p>
        </p:txBody>
      </p:sp>
      <p:sp>
        <p:nvSpPr>
          <p:cNvPr id="55" name="TextBox 54">
            <a:extLst>
              <a:ext uri="{FF2B5EF4-FFF2-40B4-BE49-F238E27FC236}">
                <a16:creationId xmlns:a16="http://schemas.microsoft.com/office/drawing/2014/main" id="{30AD548A-3251-8A46-9251-086DF8C5903F}"/>
              </a:ext>
            </a:extLst>
          </p:cNvPr>
          <p:cNvSpPr txBox="1"/>
          <p:nvPr/>
        </p:nvSpPr>
        <p:spPr>
          <a:xfrm>
            <a:off x="7913154" y="3687188"/>
            <a:ext cx="1813962"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Training model</a:t>
            </a:r>
          </a:p>
        </p:txBody>
      </p:sp>
      <p:sp>
        <p:nvSpPr>
          <p:cNvPr id="56" name="Right Arrow 55">
            <a:extLst>
              <a:ext uri="{FF2B5EF4-FFF2-40B4-BE49-F238E27FC236}">
                <a16:creationId xmlns:a16="http://schemas.microsoft.com/office/drawing/2014/main" id="{1A05C9FE-A4C7-9C46-BE3F-E3EA26D2DBD9}"/>
              </a:ext>
            </a:extLst>
          </p:cNvPr>
          <p:cNvSpPr/>
          <p:nvPr/>
        </p:nvSpPr>
        <p:spPr>
          <a:xfrm rot="10800000">
            <a:off x="7909660" y="4382395"/>
            <a:ext cx="1817456" cy="26321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0A991A72-13F9-F646-BFF6-3271621ECBFE}"/>
              </a:ext>
            </a:extLst>
          </p:cNvPr>
          <p:cNvSpPr txBox="1"/>
          <p:nvPr/>
        </p:nvSpPr>
        <p:spPr>
          <a:xfrm>
            <a:off x="10083509" y="1631377"/>
            <a:ext cx="1820619"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Optimization</a:t>
            </a:r>
          </a:p>
        </p:txBody>
      </p:sp>
      <p:sp>
        <p:nvSpPr>
          <p:cNvPr id="60" name="TextBox 59">
            <a:extLst>
              <a:ext uri="{FF2B5EF4-FFF2-40B4-BE49-F238E27FC236}">
                <a16:creationId xmlns:a16="http://schemas.microsoft.com/office/drawing/2014/main" id="{7FB48C57-6469-7D4C-9C51-313A551E8DE3}"/>
              </a:ext>
            </a:extLst>
          </p:cNvPr>
          <p:cNvSpPr txBox="1"/>
          <p:nvPr/>
        </p:nvSpPr>
        <p:spPr>
          <a:xfrm>
            <a:off x="6255928" y="4023985"/>
            <a:ext cx="1165577" cy="830997"/>
          </a:xfrm>
          <a:prstGeom prst="rect">
            <a:avLst/>
          </a:prstGeom>
          <a:solidFill>
            <a:srgbClr val="00B050">
              <a:alpha val="10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Trained </a:t>
            </a:r>
            <a:r>
              <a:rPr lang="en-US" sz="1600" b="1" dirty="0" err="1">
                <a:latin typeface="Arial" panose="020B0604020202020204" pitchFamily="34" charset="0"/>
                <a:cs typeface="Arial" panose="020B0604020202020204" pitchFamily="34" charset="0"/>
              </a:rPr>
              <a:t>XGBoost</a:t>
            </a:r>
            <a:r>
              <a:rPr lang="en-US" sz="1600" b="1" dirty="0">
                <a:latin typeface="Arial" panose="020B0604020202020204" pitchFamily="34" charset="0"/>
                <a:cs typeface="Arial" panose="020B0604020202020204" pitchFamily="34" charset="0"/>
              </a:rPr>
              <a:t> models</a:t>
            </a:r>
          </a:p>
        </p:txBody>
      </p:sp>
      <p:sp>
        <p:nvSpPr>
          <p:cNvPr id="63" name="TextBox 62">
            <a:extLst>
              <a:ext uri="{FF2B5EF4-FFF2-40B4-BE49-F238E27FC236}">
                <a16:creationId xmlns:a16="http://schemas.microsoft.com/office/drawing/2014/main" id="{F3D19337-07D1-9E4A-B15A-0F8B61542676}"/>
              </a:ext>
            </a:extLst>
          </p:cNvPr>
          <p:cNvSpPr txBox="1"/>
          <p:nvPr/>
        </p:nvSpPr>
        <p:spPr>
          <a:xfrm>
            <a:off x="4039301" y="3687188"/>
            <a:ext cx="1731966"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Testing model</a:t>
            </a:r>
          </a:p>
        </p:txBody>
      </p:sp>
      <p:sp>
        <p:nvSpPr>
          <p:cNvPr id="64" name="Right Arrow 63">
            <a:extLst>
              <a:ext uri="{FF2B5EF4-FFF2-40B4-BE49-F238E27FC236}">
                <a16:creationId xmlns:a16="http://schemas.microsoft.com/office/drawing/2014/main" id="{9A71CC7A-7757-A648-BA6C-D19A2804FD33}"/>
              </a:ext>
            </a:extLst>
          </p:cNvPr>
          <p:cNvSpPr/>
          <p:nvPr/>
        </p:nvSpPr>
        <p:spPr>
          <a:xfrm rot="10800000">
            <a:off x="4039301" y="4355223"/>
            <a:ext cx="1731966" cy="279810"/>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E05CA635-3964-DB44-8832-780DABBB19C3}"/>
              </a:ext>
            </a:extLst>
          </p:cNvPr>
          <p:cNvSpPr txBox="1"/>
          <p:nvPr/>
        </p:nvSpPr>
        <p:spPr>
          <a:xfrm>
            <a:off x="479119" y="4233517"/>
            <a:ext cx="1743608" cy="523220"/>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Predicted </a:t>
            </a:r>
            <a:r>
              <a:rPr lang="en-US" sz="1400" dirty="0">
                <a:latin typeface="Arial" panose="020B0604020202020204" pitchFamily="34" charset="0"/>
                <a:cs typeface="Arial" panose="020B0604020202020204" pitchFamily="34" charset="0"/>
              </a:rPr>
              <a:t>telomeric outcomes</a:t>
            </a:r>
          </a:p>
        </p:txBody>
      </p:sp>
      <p:sp>
        <p:nvSpPr>
          <p:cNvPr id="69" name="TextBox 68">
            <a:extLst>
              <a:ext uri="{FF2B5EF4-FFF2-40B4-BE49-F238E27FC236}">
                <a16:creationId xmlns:a16="http://schemas.microsoft.com/office/drawing/2014/main" id="{36091D3D-AD9A-9B4F-819E-FF2A74A61A68}"/>
              </a:ext>
            </a:extLst>
          </p:cNvPr>
          <p:cNvSpPr txBox="1"/>
          <p:nvPr/>
        </p:nvSpPr>
        <p:spPr>
          <a:xfrm>
            <a:off x="525121" y="4966269"/>
            <a:ext cx="1743608" cy="523220"/>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 Actual </a:t>
            </a:r>
          </a:p>
          <a:p>
            <a:pPr algn="ctr"/>
            <a:r>
              <a:rPr lang="en-US" sz="1400" dirty="0">
                <a:latin typeface="Arial" panose="020B0604020202020204" pitchFamily="34" charset="0"/>
                <a:cs typeface="Arial" panose="020B0604020202020204" pitchFamily="34" charset="0"/>
              </a:rPr>
              <a:t>telomeric outcomes</a:t>
            </a:r>
          </a:p>
        </p:txBody>
      </p:sp>
      <p:sp>
        <p:nvSpPr>
          <p:cNvPr id="72" name="TextBox 71">
            <a:extLst>
              <a:ext uri="{FF2B5EF4-FFF2-40B4-BE49-F238E27FC236}">
                <a16:creationId xmlns:a16="http://schemas.microsoft.com/office/drawing/2014/main" id="{CA15E27F-45C1-F74D-BD8A-A27B67463574}"/>
              </a:ext>
            </a:extLst>
          </p:cNvPr>
          <p:cNvSpPr txBox="1"/>
          <p:nvPr/>
        </p:nvSpPr>
        <p:spPr>
          <a:xfrm>
            <a:off x="422474" y="3685431"/>
            <a:ext cx="1908987"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Model evaluation</a:t>
            </a:r>
          </a:p>
        </p:txBody>
      </p:sp>
      <p:sp>
        <p:nvSpPr>
          <p:cNvPr id="73" name="U-Turn Arrow 72">
            <a:extLst>
              <a:ext uri="{FF2B5EF4-FFF2-40B4-BE49-F238E27FC236}">
                <a16:creationId xmlns:a16="http://schemas.microsoft.com/office/drawing/2014/main" id="{046B22E2-C560-E44F-AAE0-C057C4C2EAC5}"/>
              </a:ext>
            </a:extLst>
          </p:cNvPr>
          <p:cNvSpPr/>
          <p:nvPr/>
        </p:nvSpPr>
        <p:spPr>
          <a:xfrm rot="16200000">
            <a:off x="9981911" y="2482835"/>
            <a:ext cx="584775" cy="381579"/>
          </a:xfrm>
          <a:prstGeom prst="uturnArrow">
            <a:avLst>
              <a:gd name="adj1" fmla="val 20531"/>
              <a:gd name="adj2" fmla="val 25000"/>
              <a:gd name="adj3" fmla="val 25000"/>
              <a:gd name="adj4" fmla="val 0"/>
              <a:gd name="adj5" fmla="val 100000"/>
            </a:avLst>
          </a:prstGeom>
          <a:solidFill>
            <a:srgbClr val="FFFF00">
              <a:alpha val="1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E81A6DBF-3FE0-8F4C-86C8-D1762FAE4452}"/>
              </a:ext>
            </a:extLst>
          </p:cNvPr>
          <p:cNvSpPr txBox="1"/>
          <p:nvPr/>
        </p:nvSpPr>
        <p:spPr>
          <a:xfrm>
            <a:off x="8285879" y="4025615"/>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Train data</a:t>
            </a:r>
          </a:p>
        </p:txBody>
      </p:sp>
      <p:sp>
        <p:nvSpPr>
          <p:cNvPr id="75" name="TextBox 74">
            <a:extLst>
              <a:ext uri="{FF2B5EF4-FFF2-40B4-BE49-F238E27FC236}">
                <a16:creationId xmlns:a16="http://schemas.microsoft.com/office/drawing/2014/main" id="{71E07082-BE3A-644B-92C1-A62DE6C2EC78}"/>
              </a:ext>
            </a:extLst>
          </p:cNvPr>
          <p:cNvSpPr txBox="1"/>
          <p:nvPr/>
        </p:nvSpPr>
        <p:spPr>
          <a:xfrm>
            <a:off x="4347013" y="4026054"/>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Test data</a:t>
            </a:r>
          </a:p>
        </p:txBody>
      </p:sp>
      <p:sp>
        <p:nvSpPr>
          <p:cNvPr id="78" name="Right Arrow 77">
            <a:extLst>
              <a:ext uri="{FF2B5EF4-FFF2-40B4-BE49-F238E27FC236}">
                <a16:creationId xmlns:a16="http://schemas.microsoft.com/office/drawing/2014/main" id="{02225178-505E-9447-AE90-F2A86FFFCC1C}"/>
              </a:ext>
            </a:extLst>
          </p:cNvPr>
          <p:cNvSpPr/>
          <p:nvPr/>
        </p:nvSpPr>
        <p:spPr>
          <a:xfrm>
            <a:off x="2438822" y="1595096"/>
            <a:ext cx="1116612" cy="2631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B2523AA-82EE-C943-9073-C7AE1AF11E83}"/>
              </a:ext>
            </a:extLst>
          </p:cNvPr>
          <p:cNvSpPr txBox="1"/>
          <p:nvPr/>
        </p:nvSpPr>
        <p:spPr>
          <a:xfrm>
            <a:off x="8502834" y="1598645"/>
            <a:ext cx="738208"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a:t>
            </a:r>
            <a:endParaRPr lang="en-US" sz="1400" dirty="0">
              <a:latin typeface="Arial" panose="020B0604020202020204" pitchFamily="34" charset="0"/>
              <a:cs typeface="Arial" panose="020B0604020202020204" pitchFamily="34" charset="0"/>
            </a:endParaRPr>
          </a:p>
        </p:txBody>
      </p:sp>
      <p:sp>
        <p:nvSpPr>
          <p:cNvPr id="58" name="Bent Arrow 57">
            <a:extLst>
              <a:ext uri="{FF2B5EF4-FFF2-40B4-BE49-F238E27FC236}">
                <a16:creationId xmlns:a16="http://schemas.microsoft.com/office/drawing/2014/main" id="{8EF392D6-7F59-4A47-BFAB-16EDD04EB2DE}"/>
              </a:ext>
            </a:extLst>
          </p:cNvPr>
          <p:cNvSpPr/>
          <p:nvPr/>
        </p:nvSpPr>
        <p:spPr>
          <a:xfrm rot="5400000">
            <a:off x="10541960" y="920119"/>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ight Arrow 61">
            <a:extLst>
              <a:ext uri="{FF2B5EF4-FFF2-40B4-BE49-F238E27FC236}">
                <a16:creationId xmlns:a16="http://schemas.microsoft.com/office/drawing/2014/main" id="{0B5861DD-D87A-8F48-A6D1-D7F8238AF102}"/>
              </a:ext>
            </a:extLst>
          </p:cNvPr>
          <p:cNvSpPr/>
          <p:nvPr/>
        </p:nvSpPr>
        <p:spPr>
          <a:xfrm rot="10800000">
            <a:off x="2574071" y="4382395"/>
            <a:ext cx="1116612" cy="27699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9FFDD210-8F0E-D04D-897C-52CDF71C67BB}"/>
              </a:ext>
            </a:extLst>
          </p:cNvPr>
          <p:cNvSpPr/>
          <p:nvPr/>
        </p:nvSpPr>
        <p:spPr>
          <a:xfrm rot="10800000">
            <a:off x="2574070" y="5077567"/>
            <a:ext cx="1116612" cy="27699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Bent Arrow 66">
            <a:extLst>
              <a:ext uri="{FF2B5EF4-FFF2-40B4-BE49-F238E27FC236}">
                <a16:creationId xmlns:a16="http://schemas.microsoft.com/office/drawing/2014/main" id="{70743EFF-BFD9-3447-AD15-72FF12C3B518}"/>
              </a:ext>
            </a:extLst>
          </p:cNvPr>
          <p:cNvSpPr/>
          <p:nvPr/>
        </p:nvSpPr>
        <p:spPr>
          <a:xfrm rot="10800000">
            <a:off x="10589743" y="3905208"/>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U-Turn Arrow 69">
            <a:extLst>
              <a:ext uri="{FF2B5EF4-FFF2-40B4-BE49-F238E27FC236}">
                <a16:creationId xmlns:a16="http://schemas.microsoft.com/office/drawing/2014/main" id="{6194BBD1-A345-294F-AC25-5533D55345E4}"/>
              </a:ext>
            </a:extLst>
          </p:cNvPr>
          <p:cNvSpPr/>
          <p:nvPr/>
        </p:nvSpPr>
        <p:spPr>
          <a:xfrm rot="5400000">
            <a:off x="11420948" y="2482837"/>
            <a:ext cx="584775" cy="381579"/>
          </a:xfrm>
          <a:prstGeom prst="uturnArrow">
            <a:avLst>
              <a:gd name="adj1" fmla="val 20531"/>
              <a:gd name="adj2" fmla="val 25000"/>
              <a:gd name="adj3" fmla="val 25000"/>
              <a:gd name="adj4" fmla="val 0"/>
              <a:gd name="adj5" fmla="val 100000"/>
            </a:avLst>
          </a:prstGeom>
          <a:solidFill>
            <a:srgbClr val="FFFF00">
              <a:alpha val="1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Bent Arrow 76">
            <a:extLst>
              <a:ext uri="{FF2B5EF4-FFF2-40B4-BE49-F238E27FC236}">
                <a16:creationId xmlns:a16="http://schemas.microsoft.com/office/drawing/2014/main" id="{EC0C6A9B-B38A-BB49-A987-4279E43FC8F4}"/>
              </a:ext>
            </a:extLst>
          </p:cNvPr>
          <p:cNvSpPr/>
          <p:nvPr/>
        </p:nvSpPr>
        <p:spPr>
          <a:xfrm rot="10800000">
            <a:off x="4484157" y="4643417"/>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7E424DCC-D640-574E-BFF9-0B2B96835F5D}"/>
              </a:ext>
            </a:extLst>
          </p:cNvPr>
          <p:cNvSpPr txBox="1"/>
          <p:nvPr/>
        </p:nvSpPr>
        <p:spPr>
          <a:xfrm>
            <a:off x="8224852" y="1287886"/>
            <a:ext cx="1294173"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Features 1, 2</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4550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B9F9BA6-0D2F-8E4A-AA56-059177D7190D}"/>
              </a:ext>
            </a:extLst>
          </p:cNvPr>
          <p:cNvSpPr txBox="1"/>
          <p:nvPr/>
        </p:nvSpPr>
        <p:spPr>
          <a:xfrm>
            <a:off x="160420" y="1380301"/>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13" name="TextBox 12">
            <a:extLst>
              <a:ext uri="{FF2B5EF4-FFF2-40B4-BE49-F238E27FC236}">
                <a16:creationId xmlns:a16="http://schemas.microsoft.com/office/drawing/2014/main" id="{08FD6D9D-8A03-2A49-896B-841CC00B2949}"/>
              </a:ext>
            </a:extLst>
          </p:cNvPr>
          <p:cNvSpPr txBox="1"/>
          <p:nvPr/>
        </p:nvSpPr>
        <p:spPr>
          <a:xfrm>
            <a:off x="4057863" y="1376937"/>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t>
            </a:r>
          </a:p>
        </p:txBody>
      </p:sp>
      <p:sp>
        <p:nvSpPr>
          <p:cNvPr id="16" name="TextBox 15">
            <a:extLst>
              <a:ext uri="{FF2B5EF4-FFF2-40B4-BE49-F238E27FC236}">
                <a16:creationId xmlns:a16="http://schemas.microsoft.com/office/drawing/2014/main" id="{93F0E68C-65DA-814C-8F68-494CA84B6BF2}"/>
              </a:ext>
            </a:extLst>
          </p:cNvPr>
          <p:cNvSpPr txBox="1"/>
          <p:nvPr/>
        </p:nvSpPr>
        <p:spPr>
          <a:xfrm>
            <a:off x="8023897" y="137693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pic>
        <p:nvPicPr>
          <p:cNvPr id="18" name="Picture 17">
            <a:extLst>
              <a:ext uri="{FF2B5EF4-FFF2-40B4-BE49-F238E27FC236}">
                <a16:creationId xmlns:a16="http://schemas.microsoft.com/office/drawing/2014/main" id="{42E7B57A-5F7E-CD48-8F11-BED538D89E6A}"/>
              </a:ext>
            </a:extLst>
          </p:cNvPr>
          <p:cNvPicPr>
            <a:picLocks noChangeAspect="1"/>
          </p:cNvPicPr>
          <p:nvPr/>
        </p:nvPicPr>
        <p:blipFill rotWithShape="1">
          <a:blip r:embed="rId3">
            <a:extLst>
              <a:ext uri="{28A0092B-C50C-407E-A947-70E740481C1C}">
                <a14:useLocalDpi xmlns:a14="http://schemas.microsoft.com/office/drawing/2010/main"/>
              </a:ext>
            </a:extLst>
          </a:blip>
          <a:srcRect t="5571"/>
          <a:stretch/>
        </p:blipFill>
        <p:spPr>
          <a:xfrm>
            <a:off x="160420" y="1715498"/>
            <a:ext cx="4045057" cy="3618208"/>
          </a:xfrm>
          <a:prstGeom prst="rect">
            <a:avLst/>
          </a:prstGeom>
        </p:spPr>
      </p:pic>
      <p:pic>
        <p:nvPicPr>
          <p:cNvPr id="11" name="Picture 10" descr="A close up of a map&#10;&#10;Description automatically generated">
            <a:extLst>
              <a:ext uri="{FF2B5EF4-FFF2-40B4-BE49-F238E27FC236}">
                <a16:creationId xmlns:a16="http://schemas.microsoft.com/office/drawing/2014/main" id="{5D1AD9D4-C349-754E-AC5F-3654437CCC5D}"/>
              </a:ext>
            </a:extLst>
          </p:cNvPr>
          <p:cNvPicPr>
            <a:picLocks noChangeAspect="1"/>
          </p:cNvPicPr>
          <p:nvPr/>
        </p:nvPicPr>
        <p:blipFill rotWithShape="1">
          <a:blip r:embed="rId4">
            <a:extLst>
              <a:ext uri="{28A0092B-C50C-407E-A947-70E740481C1C}">
                <a14:useLocalDpi xmlns:a14="http://schemas.microsoft.com/office/drawing/2010/main"/>
              </a:ext>
            </a:extLst>
          </a:blip>
          <a:srcRect t="5587"/>
          <a:stretch/>
        </p:blipFill>
        <p:spPr>
          <a:xfrm>
            <a:off x="4057863" y="1715495"/>
            <a:ext cx="4249511" cy="3618207"/>
          </a:xfrm>
          <a:prstGeom prst="rect">
            <a:avLst/>
          </a:prstGeom>
        </p:spPr>
      </p:pic>
      <p:pic>
        <p:nvPicPr>
          <p:cNvPr id="9" name="Picture 8" descr="A close up of a map&#10;&#10;Description automatically generated">
            <a:extLst>
              <a:ext uri="{FF2B5EF4-FFF2-40B4-BE49-F238E27FC236}">
                <a16:creationId xmlns:a16="http://schemas.microsoft.com/office/drawing/2014/main" id="{7C3F465E-D78D-2143-B0E0-18F74D438D11}"/>
              </a:ext>
            </a:extLst>
          </p:cNvPr>
          <p:cNvPicPr>
            <a:picLocks noChangeAspect="1"/>
          </p:cNvPicPr>
          <p:nvPr/>
        </p:nvPicPr>
        <p:blipFill rotWithShape="1">
          <a:blip r:embed="rId5">
            <a:extLst>
              <a:ext uri="{28A0092B-C50C-407E-A947-70E740481C1C}">
                <a14:useLocalDpi xmlns:a14="http://schemas.microsoft.com/office/drawing/2010/main"/>
              </a:ext>
            </a:extLst>
          </a:blip>
          <a:srcRect t="5587" r="4374"/>
          <a:stretch/>
        </p:blipFill>
        <p:spPr>
          <a:xfrm>
            <a:off x="8023897" y="1715491"/>
            <a:ext cx="4045057" cy="361820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BDC25C4-48CD-8C4B-867F-9CB5889ABD1F}"/>
              </a:ext>
            </a:extLst>
          </p:cNvPr>
          <p:cNvPicPr>
            <a:picLocks noChangeAspect="1"/>
          </p:cNvPicPr>
          <p:nvPr/>
        </p:nvPicPr>
        <p:blipFill rotWithShape="1">
          <a:blip r:embed="rId6">
            <a:extLst>
              <a:ext uri="{28A0092B-C50C-407E-A947-70E740481C1C}">
                <a14:useLocalDpi xmlns:a14="http://schemas.microsoft.com/office/drawing/2010/main"/>
              </a:ext>
            </a:extLst>
          </a:blip>
          <a:srcRect l="48786" t="1868" r="20146" b="92827"/>
          <a:stretch/>
        </p:blipFill>
        <p:spPr>
          <a:xfrm>
            <a:off x="1593339" y="1512183"/>
            <a:ext cx="1424707" cy="16136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F03F8AC6-2622-1A44-850F-906EFD90EC6D}"/>
              </a:ext>
            </a:extLst>
          </p:cNvPr>
          <p:cNvPicPr>
            <a:picLocks noChangeAspect="1"/>
          </p:cNvPicPr>
          <p:nvPr/>
        </p:nvPicPr>
        <p:blipFill rotWithShape="1">
          <a:blip r:embed="rId7">
            <a:extLst>
              <a:ext uri="{28A0092B-C50C-407E-A947-70E740481C1C}">
                <a14:useLocalDpi xmlns:a14="http://schemas.microsoft.com/office/drawing/2010/main"/>
              </a:ext>
            </a:extLst>
          </a:blip>
          <a:srcRect l="45525" t="996" r="17954" b="92204"/>
          <a:stretch/>
        </p:blipFill>
        <p:spPr>
          <a:xfrm>
            <a:off x="9407392" y="1494803"/>
            <a:ext cx="1757083" cy="206188"/>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C944ECB0-260F-4F4B-9154-C60CB1B2CA0A}"/>
              </a:ext>
            </a:extLst>
          </p:cNvPr>
          <p:cNvPicPr>
            <a:picLocks noChangeAspect="1"/>
          </p:cNvPicPr>
          <p:nvPr/>
        </p:nvPicPr>
        <p:blipFill rotWithShape="1">
          <a:blip r:embed="rId8">
            <a:extLst>
              <a:ext uri="{28A0092B-C50C-407E-A947-70E740481C1C}">
                <a14:useLocalDpi xmlns:a14="http://schemas.microsoft.com/office/drawing/2010/main"/>
              </a:ext>
            </a:extLst>
          </a:blip>
          <a:srcRect l="44840" t="335" r="17313" b="92762"/>
          <a:stretch/>
        </p:blipFill>
        <p:spPr>
          <a:xfrm>
            <a:off x="5374612" y="1465459"/>
            <a:ext cx="1817077" cy="209989"/>
          </a:xfrm>
          <a:prstGeom prst="rect">
            <a:avLst/>
          </a:prstGeom>
        </p:spPr>
      </p:pic>
    </p:spTree>
    <p:extLst>
      <p:ext uri="{BB962C8B-B14F-4D97-AF65-F5344CB8AC3E}">
        <p14:creationId xmlns:p14="http://schemas.microsoft.com/office/powerpoint/2010/main" val="2449649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a:extLst>
              <a:ext uri="{FF2B5EF4-FFF2-40B4-BE49-F238E27FC236}">
                <a16:creationId xmlns:a16="http://schemas.microsoft.com/office/drawing/2014/main" id="{B0AC994F-8E83-494D-9618-7E15A4AFEC18}"/>
              </a:ext>
            </a:extLst>
          </p:cNvPr>
          <p:cNvSpPr txBox="1"/>
          <p:nvPr/>
        </p:nvSpPr>
        <p:spPr>
          <a:xfrm>
            <a:off x="1749226" y="57097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107" name="TextBox 106">
            <a:extLst>
              <a:ext uri="{FF2B5EF4-FFF2-40B4-BE49-F238E27FC236}">
                <a16:creationId xmlns:a16="http://schemas.microsoft.com/office/drawing/2014/main" id="{1111ACB6-B0C5-0D43-ADD6-AA31AFCEDC34}"/>
              </a:ext>
            </a:extLst>
          </p:cNvPr>
          <p:cNvSpPr txBox="1"/>
          <p:nvPr/>
        </p:nvSpPr>
        <p:spPr>
          <a:xfrm>
            <a:off x="6256315" y="57097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08" name="TextBox 107">
            <a:extLst>
              <a:ext uri="{FF2B5EF4-FFF2-40B4-BE49-F238E27FC236}">
                <a16:creationId xmlns:a16="http://schemas.microsoft.com/office/drawing/2014/main" id="{2B7EB3B6-B07D-1B4D-B1F8-867006208488}"/>
              </a:ext>
            </a:extLst>
          </p:cNvPr>
          <p:cNvSpPr txBox="1"/>
          <p:nvPr/>
        </p:nvSpPr>
        <p:spPr>
          <a:xfrm>
            <a:off x="1752198" y="2617646"/>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109" name="TextBox 108">
            <a:extLst>
              <a:ext uri="{FF2B5EF4-FFF2-40B4-BE49-F238E27FC236}">
                <a16:creationId xmlns:a16="http://schemas.microsoft.com/office/drawing/2014/main" id="{B7595BA6-9254-D249-87CE-BDE71E86C192}"/>
              </a:ext>
            </a:extLst>
          </p:cNvPr>
          <p:cNvSpPr txBox="1"/>
          <p:nvPr/>
        </p:nvSpPr>
        <p:spPr>
          <a:xfrm>
            <a:off x="6259370" y="2617646"/>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110" name="TextBox 109">
            <a:extLst>
              <a:ext uri="{FF2B5EF4-FFF2-40B4-BE49-F238E27FC236}">
                <a16:creationId xmlns:a16="http://schemas.microsoft.com/office/drawing/2014/main" id="{D6C70779-376B-1C4F-828F-8816969CCDD2}"/>
              </a:ext>
            </a:extLst>
          </p:cNvPr>
          <p:cNvSpPr txBox="1"/>
          <p:nvPr/>
        </p:nvSpPr>
        <p:spPr>
          <a:xfrm>
            <a:off x="1749226" y="4453787"/>
            <a:ext cx="32092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grpSp>
        <p:nvGrpSpPr>
          <p:cNvPr id="6" name="Group 5">
            <a:extLst>
              <a:ext uri="{FF2B5EF4-FFF2-40B4-BE49-F238E27FC236}">
                <a16:creationId xmlns:a16="http://schemas.microsoft.com/office/drawing/2014/main" id="{1E83A66D-2293-1546-BFF6-8E2C045A3B18}"/>
              </a:ext>
            </a:extLst>
          </p:cNvPr>
          <p:cNvGrpSpPr/>
          <p:nvPr/>
        </p:nvGrpSpPr>
        <p:grpSpPr>
          <a:xfrm>
            <a:off x="2035080" y="368301"/>
            <a:ext cx="8581394" cy="6121398"/>
            <a:chOff x="2166119" y="763303"/>
            <a:chExt cx="7781454" cy="5609886"/>
          </a:xfrm>
        </p:grpSpPr>
        <p:pic>
          <p:nvPicPr>
            <p:cNvPr id="13" name="Picture 12" descr="A screenshot of a cell phone&#10;&#10;Description automatically generated">
              <a:extLst>
                <a:ext uri="{FF2B5EF4-FFF2-40B4-BE49-F238E27FC236}">
                  <a16:creationId xmlns:a16="http://schemas.microsoft.com/office/drawing/2014/main" id="{7AF64DF9-3CC7-804A-9579-ABDD4CC0493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52739" y="2635352"/>
              <a:ext cx="3694834" cy="1872049"/>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37EEAC3A-BDC3-2840-82A9-20D5663CD6A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1071" y="763303"/>
              <a:ext cx="3760520" cy="1888616"/>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9512D497-7691-DC4D-AE77-9EAAF84C18F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66119" y="2635352"/>
              <a:ext cx="3760520" cy="1872049"/>
            </a:xfrm>
            <a:prstGeom prst="rect">
              <a:avLst/>
            </a:prstGeom>
          </p:spPr>
        </p:pic>
        <p:pic>
          <p:nvPicPr>
            <p:cNvPr id="48" name="Picture 47" descr="A screenshot of a cell phone&#10;&#10;Description automatically generated">
              <a:extLst>
                <a:ext uri="{FF2B5EF4-FFF2-40B4-BE49-F238E27FC236}">
                  <a16:creationId xmlns:a16="http://schemas.microsoft.com/office/drawing/2014/main" id="{EC77A357-4078-C646-BE3D-20837CE83AE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46751" y="4509351"/>
              <a:ext cx="3694834" cy="1863838"/>
            </a:xfrm>
            <a:prstGeom prst="rect">
              <a:avLst/>
            </a:prstGeom>
          </p:spPr>
        </p:pic>
        <p:sp>
          <p:nvSpPr>
            <p:cNvPr id="49" name="TextBox 48">
              <a:extLst>
                <a:ext uri="{FF2B5EF4-FFF2-40B4-BE49-F238E27FC236}">
                  <a16:creationId xmlns:a16="http://schemas.microsoft.com/office/drawing/2014/main" id="{7A2A9FFE-A028-8340-83B2-2467A67FBC88}"/>
                </a:ext>
              </a:extLst>
            </p:cNvPr>
            <p:cNvSpPr txBox="1"/>
            <p:nvPr/>
          </p:nvSpPr>
          <p:spPr>
            <a:xfrm>
              <a:off x="3258792" y="1565701"/>
              <a:ext cx="400432"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50" name="Left Bracket 49">
              <a:extLst>
                <a:ext uri="{FF2B5EF4-FFF2-40B4-BE49-F238E27FC236}">
                  <a16:creationId xmlns:a16="http://schemas.microsoft.com/office/drawing/2014/main" id="{8B6E75E9-8DEE-4949-896E-6F9B5DDCCE76}"/>
                </a:ext>
              </a:extLst>
            </p:cNvPr>
            <p:cNvSpPr/>
            <p:nvPr/>
          </p:nvSpPr>
          <p:spPr>
            <a:xfrm rot="5400000">
              <a:off x="3428903" y="1358883"/>
              <a:ext cx="63612" cy="81394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1" name="Left Bracket 50">
              <a:extLst>
                <a:ext uri="{FF2B5EF4-FFF2-40B4-BE49-F238E27FC236}">
                  <a16:creationId xmlns:a16="http://schemas.microsoft.com/office/drawing/2014/main" id="{8A6F54EC-B4B1-8F4C-BDA0-DC944ACCC688}"/>
                </a:ext>
              </a:extLst>
            </p:cNvPr>
            <p:cNvSpPr/>
            <p:nvPr/>
          </p:nvSpPr>
          <p:spPr>
            <a:xfrm rot="5400000">
              <a:off x="3844149" y="652124"/>
              <a:ext cx="66069" cy="1647539"/>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0FA4D42F-4225-D144-8FF7-3E528F75288F}"/>
                </a:ext>
              </a:extLst>
            </p:cNvPr>
            <p:cNvSpPr txBox="1"/>
            <p:nvPr/>
          </p:nvSpPr>
          <p:spPr>
            <a:xfrm>
              <a:off x="3682079" y="1285017"/>
              <a:ext cx="36430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53" name="Left Bracket 52">
              <a:extLst>
                <a:ext uri="{FF2B5EF4-FFF2-40B4-BE49-F238E27FC236}">
                  <a16:creationId xmlns:a16="http://schemas.microsoft.com/office/drawing/2014/main" id="{D3F4BFF1-09CE-0642-BE88-84763387C101}"/>
                </a:ext>
              </a:extLst>
            </p:cNvPr>
            <p:cNvSpPr/>
            <p:nvPr/>
          </p:nvSpPr>
          <p:spPr>
            <a:xfrm rot="5400000">
              <a:off x="4257979" y="-94539"/>
              <a:ext cx="52599" cy="246173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936AA80-D416-7F4A-B39B-82BBB5BDA838}"/>
                </a:ext>
              </a:extLst>
            </p:cNvPr>
            <p:cNvSpPr txBox="1"/>
            <p:nvPr/>
          </p:nvSpPr>
          <p:spPr>
            <a:xfrm>
              <a:off x="4054181" y="948101"/>
              <a:ext cx="36430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71" name="TextBox 70">
              <a:extLst>
                <a:ext uri="{FF2B5EF4-FFF2-40B4-BE49-F238E27FC236}">
                  <a16:creationId xmlns:a16="http://schemas.microsoft.com/office/drawing/2014/main" id="{1D216FDF-7BE2-B143-B32A-0FD79BE841A1}"/>
                </a:ext>
              </a:extLst>
            </p:cNvPr>
            <p:cNvSpPr txBox="1"/>
            <p:nvPr/>
          </p:nvSpPr>
          <p:spPr>
            <a:xfrm>
              <a:off x="4084996" y="1104177"/>
              <a:ext cx="37390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72" name="Left Bracket 71">
              <a:extLst>
                <a:ext uri="{FF2B5EF4-FFF2-40B4-BE49-F238E27FC236}">
                  <a16:creationId xmlns:a16="http://schemas.microsoft.com/office/drawing/2014/main" id="{AF077318-4D5B-6D42-A335-EF93933C80D9}"/>
                </a:ext>
              </a:extLst>
            </p:cNvPr>
            <p:cNvSpPr/>
            <p:nvPr/>
          </p:nvSpPr>
          <p:spPr>
            <a:xfrm rot="5400000">
              <a:off x="4238712" y="886874"/>
              <a:ext cx="72527" cy="828253"/>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D3A6D27E-4E70-8C43-A9B5-45F5DF9C5166}"/>
                </a:ext>
              </a:extLst>
            </p:cNvPr>
            <p:cNvSpPr txBox="1"/>
            <p:nvPr/>
          </p:nvSpPr>
          <p:spPr>
            <a:xfrm>
              <a:off x="4873239" y="1104962"/>
              <a:ext cx="36430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74" name="Left Bracket 73">
              <a:extLst>
                <a:ext uri="{FF2B5EF4-FFF2-40B4-BE49-F238E27FC236}">
                  <a16:creationId xmlns:a16="http://schemas.microsoft.com/office/drawing/2014/main" id="{484D2BFA-A002-F34A-9235-164362F6646E}"/>
                </a:ext>
              </a:extLst>
            </p:cNvPr>
            <p:cNvSpPr/>
            <p:nvPr/>
          </p:nvSpPr>
          <p:spPr>
            <a:xfrm rot="5400000">
              <a:off x="5079137" y="882539"/>
              <a:ext cx="72527" cy="85259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4" name="TextBox 123">
              <a:extLst>
                <a:ext uri="{FF2B5EF4-FFF2-40B4-BE49-F238E27FC236}">
                  <a16:creationId xmlns:a16="http://schemas.microsoft.com/office/drawing/2014/main" id="{49E3B333-BF37-8948-851A-EF1F36BF6090}"/>
                </a:ext>
              </a:extLst>
            </p:cNvPr>
            <p:cNvSpPr txBox="1"/>
            <p:nvPr/>
          </p:nvSpPr>
          <p:spPr>
            <a:xfrm>
              <a:off x="3279638" y="3269648"/>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25" name="Left Bracket 124">
              <a:extLst>
                <a:ext uri="{FF2B5EF4-FFF2-40B4-BE49-F238E27FC236}">
                  <a16:creationId xmlns:a16="http://schemas.microsoft.com/office/drawing/2014/main" id="{9D712041-BF32-234F-8719-3CFDEC451E2E}"/>
                </a:ext>
              </a:extLst>
            </p:cNvPr>
            <p:cNvSpPr/>
            <p:nvPr/>
          </p:nvSpPr>
          <p:spPr>
            <a:xfrm rot="5400000">
              <a:off x="3436922" y="3061633"/>
              <a:ext cx="45722" cy="79763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6" name="Left Bracket 125">
              <a:extLst>
                <a:ext uri="{FF2B5EF4-FFF2-40B4-BE49-F238E27FC236}">
                  <a16:creationId xmlns:a16="http://schemas.microsoft.com/office/drawing/2014/main" id="{E4977AD8-EA4C-6D40-970E-15963DD1D6F7}"/>
                </a:ext>
              </a:extLst>
            </p:cNvPr>
            <p:cNvSpPr/>
            <p:nvPr/>
          </p:nvSpPr>
          <p:spPr>
            <a:xfrm rot="5400000">
              <a:off x="3835741" y="2531721"/>
              <a:ext cx="45722" cy="159592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7" name="TextBox 126">
              <a:extLst>
                <a:ext uri="{FF2B5EF4-FFF2-40B4-BE49-F238E27FC236}">
                  <a16:creationId xmlns:a16="http://schemas.microsoft.com/office/drawing/2014/main" id="{CA5B6EE3-E923-B74D-906E-FD6AEC1C14FB}"/>
                </a:ext>
              </a:extLst>
            </p:cNvPr>
            <p:cNvSpPr txBox="1"/>
            <p:nvPr/>
          </p:nvSpPr>
          <p:spPr>
            <a:xfrm>
              <a:off x="3693786" y="3145005"/>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28" name="Left Bracket 127">
              <a:extLst>
                <a:ext uri="{FF2B5EF4-FFF2-40B4-BE49-F238E27FC236}">
                  <a16:creationId xmlns:a16="http://schemas.microsoft.com/office/drawing/2014/main" id="{D7A3AACF-9D93-BB47-AC1E-7292818584A5}"/>
                </a:ext>
              </a:extLst>
            </p:cNvPr>
            <p:cNvSpPr/>
            <p:nvPr/>
          </p:nvSpPr>
          <p:spPr>
            <a:xfrm rot="5400000">
              <a:off x="4240993" y="1845104"/>
              <a:ext cx="45723" cy="240642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9" name="TextBox 128">
              <a:extLst>
                <a:ext uri="{FF2B5EF4-FFF2-40B4-BE49-F238E27FC236}">
                  <a16:creationId xmlns:a16="http://schemas.microsoft.com/office/drawing/2014/main" id="{03433459-3E83-C840-B134-94B18EEF7110}"/>
                </a:ext>
              </a:extLst>
            </p:cNvPr>
            <p:cNvSpPr txBox="1"/>
            <p:nvPr/>
          </p:nvSpPr>
          <p:spPr>
            <a:xfrm>
              <a:off x="4060227" y="2867335"/>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30" name="TextBox 129">
              <a:extLst>
                <a:ext uri="{FF2B5EF4-FFF2-40B4-BE49-F238E27FC236}">
                  <a16:creationId xmlns:a16="http://schemas.microsoft.com/office/drawing/2014/main" id="{5D29320E-9FA1-F946-BED5-845E3F34755A}"/>
                </a:ext>
              </a:extLst>
            </p:cNvPr>
            <p:cNvSpPr txBox="1"/>
            <p:nvPr/>
          </p:nvSpPr>
          <p:spPr>
            <a:xfrm>
              <a:off x="4081995" y="3269648"/>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31" name="Left Bracket 130">
              <a:extLst>
                <a:ext uri="{FF2B5EF4-FFF2-40B4-BE49-F238E27FC236}">
                  <a16:creationId xmlns:a16="http://schemas.microsoft.com/office/drawing/2014/main" id="{39AAD23D-16C5-1C44-A7CF-8653E70A7754}"/>
                </a:ext>
              </a:extLst>
            </p:cNvPr>
            <p:cNvSpPr/>
            <p:nvPr/>
          </p:nvSpPr>
          <p:spPr>
            <a:xfrm rot="5400000">
              <a:off x="4239279" y="3061633"/>
              <a:ext cx="45722" cy="79763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2" name="Left Bracket 131">
              <a:extLst>
                <a:ext uri="{FF2B5EF4-FFF2-40B4-BE49-F238E27FC236}">
                  <a16:creationId xmlns:a16="http://schemas.microsoft.com/office/drawing/2014/main" id="{9843C379-12EF-7543-9A2F-5F3CD9D7FE87}"/>
                </a:ext>
              </a:extLst>
            </p:cNvPr>
            <p:cNvSpPr/>
            <p:nvPr/>
          </p:nvSpPr>
          <p:spPr>
            <a:xfrm rot="5400000">
              <a:off x="4642781" y="2378031"/>
              <a:ext cx="45722" cy="159592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3" name="TextBox 132">
              <a:extLst>
                <a:ext uri="{FF2B5EF4-FFF2-40B4-BE49-F238E27FC236}">
                  <a16:creationId xmlns:a16="http://schemas.microsoft.com/office/drawing/2014/main" id="{D6C0481D-9D78-124B-A6FC-13BE8B05BBA2}"/>
                </a:ext>
              </a:extLst>
            </p:cNvPr>
            <p:cNvSpPr txBox="1"/>
            <p:nvPr/>
          </p:nvSpPr>
          <p:spPr>
            <a:xfrm>
              <a:off x="4487110" y="2986743"/>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34" name="TextBox 133">
              <a:extLst>
                <a:ext uri="{FF2B5EF4-FFF2-40B4-BE49-F238E27FC236}">
                  <a16:creationId xmlns:a16="http://schemas.microsoft.com/office/drawing/2014/main" id="{976039B4-657E-3749-A619-0EFCCDB58F57}"/>
                </a:ext>
              </a:extLst>
            </p:cNvPr>
            <p:cNvSpPr txBox="1"/>
            <p:nvPr/>
          </p:nvSpPr>
          <p:spPr>
            <a:xfrm>
              <a:off x="4878906" y="3269649"/>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35" name="Left Bracket 134">
              <a:extLst>
                <a:ext uri="{FF2B5EF4-FFF2-40B4-BE49-F238E27FC236}">
                  <a16:creationId xmlns:a16="http://schemas.microsoft.com/office/drawing/2014/main" id="{A0F7CA4C-C932-4144-9F1B-B7C0FC9E261B}"/>
                </a:ext>
              </a:extLst>
            </p:cNvPr>
            <p:cNvSpPr/>
            <p:nvPr/>
          </p:nvSpPr>
          <p:spPr>
            <a:xfrm rot="5400000">
              <a:off x="5036190" y="3061634"/>
              <a:ext cx="45722" cy="79763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6" name="TextBox 135">
              <a:extLst>
                <a:ext uri="{FF2B5EF4-FFF2-40B4-BE49-F238E27FC236}">
                  <a16:creationId xmlns:a16="http://schemas.microsoft.com/office/drawing/2014/main" id="{521FE634-75ED-0E49-9281-FB52625825ED}"/>
                </a:ext>
              </a:extLst>
            </p:cNvPr>
            <p:cNvSpPr txBox="1"/>
            <p:nvPr/>
          </p:nvSpPr>
          <p:spPr>
            <a:xfrm>
              <a:off x="7308980" y="3252359"/>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37" name="Left Bracket 136">
              <a:extLst>
                <a:ext uri="{FF2B5EF4-FFF2-40B4-BE49-F238E27FC236}">
                  <a16:creationId xmlns:a16="http://schemas.microsoft.com/office/drawing/2014/main" id="{DFE1469C-C1AE-3842-A6E8-B3D1791D6A16}"/>
                </a:ext>
              </a:extLst>
            </p:cNvPr>
            <p:cNvSpPr/>
            <p:nvPr/>
          </p:nvSpPr>
          <p:spPr>
            <a:xfrm rot="5400000">
              <a:off x="7466264" y="3044344"/>
              <a:ext cx="45722" cy="79763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8" name="Left Bracket 137">
              <a:extLst>
                <a:ext uri="{FF2B5EF4-FFF2-40B4-BE49-F238E27FC236}">
                  <a16:creationId xmlns:a16="http://schemas.microsoft.com/office/drawing/2014/main" id="{4A272450-BBDB-C947-8953-4FB778A92A83}"/>
                </a:ext>
              </a:extLst>
            </p:cNvPr>
            <p:cNvSpPr/>
            <p:nvPr/>
          </p:nvSpPr>
          <p:spPr>
            <a:xfrm rot="5400000">
              <a:off x="7865083" y="2514432"/>
              <a:ext cx="45722" cy="159592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9" name="TextBox 138">
              <a:extLst>
                <a:ext uri="{FF2B5EF4-FFF2-40B4-BE49-F238E27FC236}">
                  <a16:creationId xmlns:a16="http://schemas.microsoft.com/office/drawing/2014/main" id="{D56B373E-42A4-A541-9155-57C944421CAD}"/>
                </a:ext>
              </a:extLst>
            </p:cNvPr>
            <p:cNvSpPr txBox="1"/>
            <p:nvPr/>
          </p:nvSpPr>
          <p:spPr>
            <a:xfrm>
              <a:off x="7723128" y="3127716"/>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40" name="Left Bracket 139">
              <a:extLst>
                <a:ext uri="{FF2B5EF4-FFF2-40B4-BE49-F238E27FC236}">
                  <a16:creationId xmlns:a16="http://schemas.microsoft.com/office/drawing/2014/main" id="{8FF1E2C1-00C9-7748-BE64-F4BFB8FA0F0E}"/>
                </a:ext>
              </a:extLst>
            </p:cNvPr>
            <p:cNvSpPr/>
            <p:nvPr/>
          </p:nvSpPr>
          <p:spPr>
            <a:xfrm rot="5400000">
              <a:off x="8270335" y="1827815"/>
              <a:ext cx="45723" cy="240642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6C84128D-0E8A-B249-AD34-313846078266}"/>
                </a:ext>
              </a:extLst>
            </p:cNvPr>
            <p:cNvSpPr txBox="1"/>
            <p:nvPr/>
          </p:nvSpPr>
          <p:spPr>
            <a:xfrm>
              <a:off x="8089569" y="2850046"/>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42" name="TextBox 141">
              <a:extLst>
                <a:ext uri="{FF2B5EF4-FFF2-40B4-BE49-F238E27FC236}">
                  <a16:creationId xmlns:a16="http://schemas.microsoft.com/office/drawing/2014/main" id="{65141F1E-E2DA-4A49-8E09-247955D01899}"/>
                </a:ext>
              </a:extLst>
            </p:cNvPr>
            <p:cNvSpPr txBox="1"/>
            <p:nvPr/>
          </p:nvSpPr>
          <p:spPr>
            <a:xfrm>
              <a:off x="8111337" y="3252359"/>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43" name="Left Bracket 142">
              <a:extLst>
                <a:ext uri="{FF2B5EF4-FFF2-40B4-BE49-F238E27FC236}">
                  <a16:creationId xmlns:a16="http://schemas.microsoft.com/office/drawing/2014/main" id="{BF96693F-3D2E-9742-A283-9830770C4554}"/>
                </a:ext>
              </a:extLst>
            </p:cNvPr>
            <p:cNvSpPr/>
            <p:nvPr/>
          </p:nvSpPr>
          <p:spPr>
            <a:xfrm rot="5400000">
              <a:off x="8268621" y="3044344"/>
              <a:ext cx="45722" cy="79763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4" name="Left Bracket 143">
              <a:extLst>
                <a:ext uri="{FF2B5EF4-FFF2-40B4-BE49-F238E27FC236}">
                  <a16:creationId xmlns:a16="http://schemas.microsoft.com/office/drawing/2014/main" id="{CD998778-E8E4-034D-AA96-33FA0A5322A0}"/>
                </a:ext>
              </a:extLst>
            </p:cNvPr>
            <p:cNvSpPr/>
            <p:nvPr/>
          </p:nvSpPr>
          <p:spPr>
            <a:xfrm rot="5400000">
              <a:off x="8672123" y="2360742"/>
              <a:ext cx="45722" cy="159592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5" name="TextBox 144">
              <a:extLst>
                <a:ext uri="{FF2B5EF4-FFF2-40B4-BE49-F238E27FC236}">
                  <a16:creationId xmlns:a16="http://schemas.microsoft.com/office/drawing/2014/main" id="{45CE969F-D4F5-7D41-B6CA-738B5A49CC6E}"/>
                </a:ext>
              </a:extLst>
            </p:cNvPr>
            <p:cNvSpPr txBox="1"/>
            <p:nvPr/>
          </p:nvSpPr>
          <p:spPr>
            <a:xfrm>
              <a:off x="8516452" y="2969454"/>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grpSp>
          <p:nvGrpSpPr>
            <p:cNvPr id="2" name="Group 1">
              <a:extLst>
                <a:ext uri="{FF2B5EF4-FFF2-40B4-BE49-F238E27FC236}">
                  <a16:creationId xmlns:a16="http://schemas.microsoft.com/office/drawing/2014/main" id="{212D91F8-ABC4-2A4C-8120-28395F795D51}"/>
                </a:ext>
              </a:extLst>
            </p:cNvPr>
            <p:cNvGrpSpPr/>
            <p:nvPr/>
          </p:nvGrpSpPr>
          <p:grpSpPr>
            <a:xfrm>
              <a:off x="6247785" y="763303"/>
              <a:ext cx="3694834" cy="1872049"/>
              <a:chOff x="6247785" y="763303"/>
              <a:chExt cx="3694834" cy="1872049"/>
            </a:xfrm>
          </p:grpSpPr>
          <p:pic>
            <p:nvPicPr>
              <p:cNvPr id="17" name="Picture 16" descr="A screenshot of a cell phone&#10;&#10;Description automatically generated">
                <a:extLst>
                  <a:ext uri="{FF2B5EF4-FFF2-40B4-BE49-F238E27FC236}">
                    <a16:creationId xmlns:a16="http://schemas.microsoft.com/office/drawing/2014/main" id="{90783F8C-37BB-0B43-95E9-64D231C61C0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247785" y="763303"/>
                <a:ext cx="3694834" cy="1872049"/>
              </a:xfrm>
              <a:prstGeom prst="rect">
                <a:avLst/>
              </a:prstGeom>
            </p:spPr>
          </p:pic>
          <p:sp>
            <p:nvSpPr>
              <p:cNvPr id="148" name="TextBox 147">
                <a:extLst>
                  <a:ext uri="{FF2B5EF4-FFF2-40B4-BE49-F238E27FC236}">
                    <a16:creationId xmlns:a16="http://schemas.microsoft.com/office/drawing/2014/main" id="{30D86B46-7128-B840-BD8B-50C3DF62AEC0}"/>
                  </a:ext>
                </a:extLst>
              </p:cNvPr>
              <p:cNvSpPr txBox="1"/>
              <p:nvPr/>
            </p:nvSpPr>
            <p:spPr>
              <a:xfrm>
                <a:off x="7304026" y="1339004"/>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49" name="Left Bracket 148">
                <a:extLst>
                  <a:ext uri="{FF2B5EF4-FFF2-40B4-BE49-F238E27FC236}">
                    <a16:creationId xmlns:a16="http://schemas.microsoft.com/office/drawing/2014/main" id="{89902048-88B1-4E4A-A7A1-32DA4399B96C}"/>
                  </a:ext>
                </a:extLst>
              </p:cNvPr>
              <p:cNvSpPr/>
              <p:nvPr/>
            </p:nvSpPr>
            <p:spPr>
              <a:xfrm rot="5400000">
                <a:off x="7461310" y="1130989"/>
                <a:ext cx="45722" cy="79763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0" name="Left Bracket 149">
                <a:extLst>
                  <a:ext uri="{FF2B5EF4-FFF2-40B4-BE49-F238E27FC236}">
                    <a16:creationId xmlns:a16="http://schemas.microsoft.com/office/drawing/2014/main" id="{DD9F3A24-E2E5-7349-9C54-409F39E76C06}"/>
                  </a:ext>
                </a:extLst>
              </p:cNvPr>
              <p:cNvSpPr/>
              <p:nvPr/>
            </p:nvSpPr>
            <p:spPr>
              <a:xfrm rot="5400000">
                <a:off x="7860129" y="601077"/>
                <a:ext cx="45722" cy="159592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1" name="TextBox 150">
                <a:extLst>
                  <a:ext uri="{FF2B5EF4-FFF2-40B4-BE49-F238E27FC236}">
                    <a16:creationId xmlns:a16="http://schemas.microsoft.com/office/drawing/2014/main" id="{F4796B05-A115-6543-8DF9-2E7E22B5376E}"/>
                  </a:ext>
                </a:extLst>
              </p:cNvPr>
              <p:cNvSpPr txBox="1"/>
              <p:nvPr/>
            </p:nvSpPr>
            <p:spPr>
              <a:xfrm>
                <a:off x="7718174" y="1214361"/>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52" name="Left Bracket 151">
                <a:extLst>
                  <a:ext uri="{FF2B5EF4-FFF2-40B4-BE49-F238E27FC236}">
                    <a16:creationId xmlns:a16="http://schemas.microsoft.com/office/drawing/2014/main" id="{D93A93A9-3D09-214D-A3F7-A197E1B5D073}"/>
                  </a:ext>
                </a:extLst>
              </p:cNvPr>
              <p:cNvSpPr/>
              <p:nvPr/>
            </p:nvSpPr>
            <p:spPr>
              <a:xfrm rot="5400000">
                <a:off x="8265381" y="-85540"/>
                <a:ext cx="45723" cy="240642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3" name="TextBox 152">
                <a:extLst>
                  <a:ext uri="{FF2B5EF4-FFF2-40B4-BE49-F238E27FC236}">
                    <a16:creationId xmlns:a16="http://schemas.microsoft.com/office/drawing/2014/main" id="{651233AC-0F1D-8244-B6BB-A4979C7815FB}"/>
                  </a:ext>
                </a:extLst>
              </p:cNvPr>
              <p:cNvSpPr txBox="1"/>
              <p:nvPr/>
            </p:nvSpPr>
            <p:spPr>
              <a:xfrm>
                <a:off x="8084615" y="936691"/>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54" name="TextBox 153">
                <a:extLst>
                  <a:ext uri="{FF2B5EF4-FFF2-40B4-BE49-F238E27FC236}">
                    <a16:creationId xmlns:a16="http://schemas.microsoft.com/office/drawing/2014/main" id="{5E986EE4-8FEF-FA4E-9923-002A41CF0F25}"/>
                  </a:ext>
                </a:extLst>
              </p:cNvPr>
              <p:cNvSpPr txBox="1"/>
              <p:nvPr/>
            </p:nvSpPr>
            <p:spPr>
              <a:xfrm>
                <a:off x="8106383" y="1339004"/>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55" name="Left Bracket 154">
                <a:extLst>
                  <a:ext uri="{FF2B5EF4-FFF2-40B4-BE49-F238E27FC236}">
                    <a16:creationId xmlns:a16="http://schemas.microsoft.com/office/drawing/2014/main" id="{A09D633C-F9B0-B042-ADCA-1FCC64190BE5}"/>
                  </a:ext>
                </a:extLst>
              </p:cNvPr>
              <p:cNvSpPr/>
              <p:nvPr/>
            </p:nvSpPr>
            <p:spPr>
              <a:xfrm rot="5400000">
                <a:off x="8263667" y="1130989"/>
                <a:ext cx="45722" cy="79763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6" name="Left Bracket 155">
                <a:extLst>
                  <a:ext uri="{FF2B5EF4-FFF2-40B4-BE49-F238E27FC236}">
                    <a16:creationId xmlns:a16="http://schemas.microsoft.com/office/drawing/2014/main" id="{7071D071-2791-0048-B519-E807A8726766}"/>
                  </a:ext>
                </a:extLst>
              </p:cNvPr>
              <p:cNvSpPr/>
              <p:nvPr/>
            </p:nvSpPr>
            <p:spPr>
              <a:xfrm rot="5400000">
                <a:off x="8667169" y="447387"/>
                <a:ext cx="45722" cy="159592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7" name="TextBox 156">
                <a:extLst>
                  <a:ext uri="{FF2B5EF4-FFF2-40B4-BE49-F238E27FC236}">
                    <a16:creationId xmlns:a16="http://schemas.microsoft.com/office/drawing/2014/main" id="{ADB410FE-ACA2-B241-9191-74DABE51A2B9}"/>
                  </a:ext>
                </a:extLst>
              </p:cNvPr>
              <p:cNvSpPr txBox="1"/>
              <p:nvPr/>
            </p:nvSpPr>
            <p:spPr>
              <a:xfrm>
                <a:off x="8511498" y="1056099"/>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grpSp>
      </p:grpSp>
    </p:spTree>
    <p:extLst>
      <p:ext uri="{BB962C8B-B14F-4D97-AF65-F5344CB8AC3E}">
        <p14:creationId xmlns:p14="http://schemas.microsoft.com/office/powerpoint/2010/main" val="717113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F9F45504-A8BF-054A-AB99-FD0C7B097F2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6735" y="163284"/>
            <a:ext cx="11210204" cy="6580413"/>
          </a:xfrm>
          <a:prstGeom prst="rect">
            <a:avLst/>
          </a:prstGeom>
        </p:spPr>
      </p:pic>
      <p:sp>
        <p:nvSpPr>
          <p:cNvPr id="10" name="TextBox 9">
            <a:extLst>
              <a:ext uri="{FF2B5EF4-FFF2-40B4-BE49-F238E27FC236}">
                <a16:creationId xmlns:a16="http://schemas.microsoft.com/office/drawing/2014/main" id="{9A0B5061-7E1E-F64D-9910-641A1A572CEC}"/>
              </a:ext>
            </a:extLst>
          </p:cNvPr>
          <p:cNvSpPr txBox="1"/>
          <p:nvPr/>
        </p:nvSpPr>
        <p:spPr>
          <a:xfrm>
            <a:off x="4356177" y="342900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sp>
        <p:nvSpPr>
          <p:cNvPr id="12" name="TextBox 11">
            <a:extLst>
              <a:ext uri="{FF2B5EF4-FFF2-40B4-BE49-F238E27FC236}">
                <a16:creationId xmlns:a16="http://schemas.microsoft.com/office/drawing/2014/main" id="{400FC577-E3B3-004D-BB35-A0FE68448982}"/>
              </a:ext>
            </a:extLst>
          </p:cNvPr>
          <p:cNvSpPr txBox="1"/>
          <p:nvPr/>
        </p:nvSpPr>
        <p:spPr>
          <a:xfrm>
            <a:off x="460664" y="3435346"/>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13" name="TextBox 12">
            <a:extLst>
              <a:ext uri="{FF2B5EF4-FFF2-40B4-BE49-F238E27FC236}">
                <a16:creationId xmlns:a16="http://schemas.microsoft.com/office/drawing/2014/main" id="{54D48D7B-B53A-304F-BA84-873ABAC7CE03}"/>
              </a:ext>
            </a:extLst>
          </p:cNvPr>
          <p:cNvSpPr txBox="1"/>
          <p:nvPr/>
        </p:nvSpPr>
        <p:spPr>
          <a:xfrm>
            <a:off x="4356177" y="163284"/>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4EA89172-E3D1-ED45-A422-996EEC6AC90E}"/>
              </a:ext>
            </a:extLst>
          </p:cNvPr>
          <p:cNvSpPr txBox="1"/>
          <p:nvPr/>
        </p:nvSpPr>
        <p:spPr>
          <a:xfrm>
            <a:off x="8096558" y="163284"/>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15" name="TextBox 14">
            <a:extLst>
              <a:ext uri="{FF2B5EF4-FFF2-40B4-BE49-F238E27FC236}">
                <a16:creationId xmlns:a16="http://schemas.microsoft.com/office/drawing/2014/main" id="{FDBFCB77-4964-5E4C-BDB0-FB816643D7B5}"/>
              </a:ext>
            </a:extLst>
          </p:cNvPr>
          <p:cNvSpPr txBox="1"/>
          <p:nvPr/>
        </p:nvSpPr>
        <p:spPr>
          <a:xfrm>
            <a:off x="460664" y="163284"/>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611753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91A52D8D-712A-0D4B-8252-C0C28E658E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2746" y="931635"/>
            <a:ext cx="10586389" cy="4994729"/>
          </a:xfrm>
          <a:prstGeom prst="rect">
            <a:avLst/>
          </a:prstGeom>
        </p:spPr>
      </p:pic>
      <p:sp>
        <p:nvSpPr>
          <p:cNvPr id="18" name="TextBox 17">
            <a:extLst>
              <a:ext uri="{FF2B5EF4-FFF2-40B4-BE49-F238E27FC236}">
                <a16:creationId xmlns:a16="http://schemas.microsoft.com/office/drawing/2014/main" id="{B8E50A73-2538-7A44-B0EF-2642ED6A7F91}"/>
              </a:ext>
            </a:extLst>
          </p:cNvPr>
          <p:cNvSpPr txBox="1"/>
          <p:nvPr/>
        </p:nvSpPr>
        <p:spPr>
          <a:xfrm>
            <a:off x="4947416" y="322763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sp>
        <p:nvSpPr>
          <p:cNvPr id="20" name="TextBox 19">
            <a:extLst>
              <a:ext uri="{FF2B5EF4-FFF2-40B4-BE49-F238E27FC236}">
                <a16:creationId xmlns:a16="http://schemas.microsoft.com/office/drawing/2014/main" id="{7221BF61-B6B9-6846-B508-FE74906075C6}"/>
              </a:ext>
            </a:extLst>
          </p:cNvPr>
          <p:cNvSpPr txBox="1"/>
          <p:nvPr/>
        </p:nvSpPr>
        <p:spPr>
          <a:xfrm>
            <a:off x="895831" y="322763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21" name="TextBox 20">
            <a:extLst>
              <a:ext uri="{FF2B5EF4-FFF2-40B4-BE49-F238E27FC236}">
                <a16:creationId xmlns:a16="http://schemas.microsoft.com/office/drawing/2014/main" id="{D0A00489-7B22-5445-9723-46DB042377AB}"/>
              </a:ext>
            </a:extLst>
          </p:cNvPr>
          <p:cNvSpPr txBox="1"/>
          <p:nvPr/>
        </p:nvSpPr>
        <p:spPr>
          <a:xfrm>
            <a:off x="4947416" y="83843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22" name="TextBox 21">
            <a:extLst>
              <a:ext uri="{FF2B5EF4-FFF2-40B4-BE49-F238E27FC236}">
                <a16:creationId xmlns:a16="http://schemas.microsoft.com/office/drawing/2014/main" id="{9684031D-EB7F-B14F-9AAD-4EE57EB7A3F2}"/>
              </a:ext>
            </a:extLst>
          </p:cNvPr>
          <p:cNvSpPr txBox="1"/>
          <p:nvPr/>
        </p:nvSpPr>
        <p:spPr>
          <a:xfrm>
            <a:off x="8359508" y="83843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23" name="TextBox 22">
            <a:extLst>
              <a:ext uri="{FF2B5EF4-FFF2-40B4-BE49-F238E27FC236}">
                <a16:creationId xmlns:a16="http://schemas.microsoft.com/office/drawing/2014/main" id="{52403BCA-3B8D-9949-A501-E503D55CB3AF}"/>
              </a:ext>
            </a:extLst>
          </p:cNvPr>
          <p:cNvSpPr txBox="1"/>
          <p:nvPr/>
        </p:nvSpPr>
        <p:spPr>
          <a:xfrm>
            <a:off x="895831" y="83843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765524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46158</TotalTime>
  <Words>2970</Words>
  <Application>Microsoft Macintosh PowerPoint</Application>
  <PresentationFormat>Widescreen</PresentationFormat>
  <Paragraphs>174</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Luxton,Jared</dc:creator>
  <cp:lastModifiedBy>Luxton,Jared</cp:lastModifiedBy>
  <cp:revision>340</cp:revision>
  <cp:lastPrinted>2020-02-13T05:30:50Z</cp:lastPrinted>
  <dcterms:created xsi:type="dcterms:W3CDTF">2020-02-08T03:03:19Z</dcterms:created>
  <dcterms:modified xsi:type="dcterms:W3CDTF">2020-03-14T05:06:01Z</dcterms:modified>
</cp:coreProperties>
</file>